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9" r:id="rId1"/>
  </p:sldMasterIdLst>
  <p:notesMasterIdLst>
    <p:notesMasterId r:id="rId29"/>
  </p:notesMasterIdLst>
  <p:handoutMasterIdLst>
    <p:handoutMasterId r:id="rId30"/>
  </p:handoutMasterIdLst>
  <p:sldIdLst>
    <p:sldId id="266" r:id="rId2"/>
    <p:sldId id="5538" r:id="rId3"/>
    <p:sldId id="270" r:id="rId4"/>
    <p:sldId id="4119" r:id="rId5"/>
    <p:sldId id="5522" r:id="rId6"/>
    <p:sldId id="5521" r:id="rId7"/>
    <p:sldId id="5523" r:id="rId8"/>
    <p:sldId id="5534" r:id="rId9"/>
    <p:sldId id="5535" r:id="rId10"/>
    <p:sldId id="5536" r:id="rId11"/>
    <p:sldId id="269" r:id="rId12"/>
    <p:sldId id="267" r:id="rId13"/>
    <p:sldId id="5527" r:id="rId14"/>
    <p:sldId id="5528" r:id="rId15"/>
    <p:sldId id="5529" r:id="rId16"/>
    <p:sldId id="5530" r:id="rId17"/>
    <p:sldId id="5531" r:id="rId18"/>
    <p:sldId id="5542" r:id="rId19"/>
    <p:sldId id="5532" r:id="rId20"/>
    <p:sldId id="277" r:id="rId21"/>
    <p:sldId id="298" r:id="rId22"/>
    <p:sldId id="4118" r:id="rId23"/>
    <p:sldId id="357" r:id="rId24"/>
    <p:sldId id="290" r:id="rId25"/>
    <p:sldId id="5543" r:id="rId26"/>
    <p:sldId id="5544" r:id="rId27"/>
    <p:sldId id="5533" r:id="rId28"/>
  </p:sldIdLst>
  <p:sldSz cx="9144000" cy="5143500" type="screen16x9"/>
  <p:notesSz cx="7053263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90"/>
    <a:srgbClr val="D49421"/>
    <a:srgbClr val="502E33"/>
    <a:srgbClr val="00B0F0"/>
    <a:srgbClr val="9ABB58"/>
    <a:srgbClr val="FFC000"/>
    <a:srgbClr val="C1392A"/>
    <a:srgbClr val="F39B12"/>
    <a:srgbClr val="FFE69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300BB2-80A0-4094-BB02-1ABB8811AC50}">
  <a:tblStyle styleId="{6A300BB2-80A0-4094-BB02-1ABB8811AC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E093A3-2634-491B-BED8-8EA7B9B1A1BD}" styleName="Table_1">
    <a:wholeTbl>
      <a:tcTxStyle b="off" i="off">
        <a:font>
          <a:latin typeface="맑은 고딕"/>
          <a:ea typeface="맑은 고딕"/>
          <a:cs typeface="맑은 고딕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71790" autoAdjust="0"/>
  </p:normalViewPr>
  <p:slideViewPr>
    <p:cSldViewPr snapToGrid="0">
      <p:cViewPr varScale="1">
        <p:scale>
          <a:sx n="77" d="100"/>
          <a:sy n="77" d="100"/>
        </p:scale>
        <p:origin x="1507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17F-412A-9D8D-7BFE98112B2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017F-412A-9D8D-7BFE98112B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017F-412A-9D8D-7BFE98112B2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017F-412A-9D8D-7BFE98112B2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017F-412A-9D8D-7BFE98112B2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9-017F-412A-9D8D-7BFE98112B24}"/>
              </c:ext>
            </c:extLst>
          </c:dPt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</c:v>
                </c:pt>
                <c:pt idx="1">
                  <c:v>45</c:v>
                </c:pt>
                <c:pt idx="2">
                  <c:v>30</c:v>
                </c:pt>
                <c:pt idx="3">
                  <c:v>60</c:v>
                </c:pt>
                <c:pt idx="4">
                  <c:v>46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7F-412A-9D8D-7BFE9811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axId val="157966720"/>
        <c:axId val="157968256"/>
      </c:barChart>
      <c:catAx>
        <c:axId val="157966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7968256"/>
        <c:crosses val="autoZero"/>
        <c:auto val="1"/>
        <c:lblAlgn val="ctr"/>
        <c:lblOffset val="100"/>
        <c:noMultiLvlLbl val="0"/>
      </c:catAx>
      <c:valAx>
        <c:axId val="157968256"/>
        <c:scaling>
          <c:orientation val="minMax"/>
          <c:max val="100"/>
        </c:scaling>
        <c:delete val="1"/>
        <c:axPos val="l"/>
        <c:majorGridlines>
          <c:spPr>
            <a:ln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57966720"/>
        <c:crosses val="autoZero"/>
        <c:crossBetween val="between"/>
      </c:valAx>
      <c:spPr>
        <a:noFill/>
        <a:ln w="5397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17F-412A-9D8D-7BFE98112B2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017F-412A-9D8D-7BFE98112B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017F-412A-9D8D-7BFE98112B2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017F-412A-9D8D-7BFE98112B2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017F-412A-9D8D-7BFE98112B2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9-017F-412A-9D8D-7BFE98112B24}"/>
              </c:ext>
            </c:extLst>
          </c:dPt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</c:v>
                </c:pt>
                <c:pt idx="1">
                  <c:v>45</c:v>
                </c:pt>
                <c:pt idx="2">
                  <c:v>30</c:v>
                </c:pt>
                <c:pt idx="3">
                  <c:v>60</c:v>
                </c:pt>
                <c:pt idx="4">
                  <c:v>46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7F-412A-9D8D-7BFE9811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axId val="157966720"/>
        <c:axId val="157968256"/>
      </c:barChart>
      <c:catAx>
        <c:axId val="157966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7968256"/>
        <c:crosses val="autoZero"/>
        <c:auto val="1"/>
        <c:lblAlgn val="ctr"/>
        <c:lblOffset val="100"/>
        <c:noMultiLvlLbl val="0"/>
      </c:catAx>
      <c:valAx>
        <c:axId val="157968256"/>
        <c:scaling>
          <c:orientation val="minMax"/>
          <c:max val="100"/>
        </c:scaling>
        <c:delete val="1"/>
        <c:axPos val="l"/>
        <c:majorGridlines>
          <c:spPr>
            <a:ln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57966720"/>
        <c:crosses val="autoZero"/>
        <c:crossBetween val="between"/>
      </c:valAx>
      <c:spPr>
        <a:noFill/>
        <a:ln w="5397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17F-412A-9D8D-7BFE98112B2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017F-412A-9D8D-7BFE98112B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017F-412A-9D8D-7BFE98112B2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017F-412A-9D8D-7BFE98112B2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017F-412A-9D8D-7BFE98112B2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9-017F-412A-9D8D-7BFE98112B24}"/>
              </c:ext>
            </c:extLst>
          </c:dPt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</c:v>
                </c:pt>
                <c:pt idx="1">
                  <c:v>45</c:v>
                </c:pt>
                <c:pt idx="2">
                  <c:v>30</c:v>
                </c:pt>
                <c:pt idx="3">
                  <c:v>60</c:v>
                </c:pt>
                <c:pt idx="4">
                  <c:v>46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7F-412A-9D8D-7BFE9811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axId val="157966720"/>
        <c:axId val="157968256"/>
      </c:barChart>
      <c:catAx>
        <c:axId val="157966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7968256"/>
        <c:crosses val="autoZero"/>
        <c:auto val="1"/>
        <c:lblAlgn val="ctr"/>
        <c:lblOffset val="100"/>
        <c:noMultiLvlLbl val="0"/>
      </c:catAx>
      <c:valAx>
        <c:axId val="157968256"/>
        <c:scaling>
          <c:orientation val="minMax"/>
          <c:max val="100"/>
        </c:scaling>
        <c:delete val="1"/>
        <c:axPos val="l"/>
        <c:majorGridlines>
          <c:spPr>
            <a:ln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57966720"/>
        <c:crosses val="autoZero"/>
        <c:crossBetween val="between"/>
      </c:valAx>
      <c:spPr>
        <a:noFill/>
        <a:ln w="5397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17F-412A-9D8D-7BFE98112B2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017F-412A-9D8D-7BFE98112B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017F-412A-9D8D-7BFE98112B2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017F-412A-9D8D-7BFE98112B2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017F-412A-9D8D-7BFE98112B2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9-017F-412A-9D8D-7BFE98112B24}"/>
              </c:ext>
            </c:extLst>
          </c:dPt>
          <c:cat>
            <c:strRef>
              <c:f>Sheet1!$A$2:$A$7</c:f>
              <c:strCache>
                <c:ptCount val="6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  <c:pt idx="5">
                  <c:v>Item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</c:v>
                </c:pt>
                <c:pt idx="1">
                  <c:v>45</c:v>
                </c:pt>
                <c:pt idx="2">
                  <c:v>30</c:v>
                </c:pt>
                <c:pt idx="3">
                  <c:v>60</c:v>
                </c:pt>
                <c:pt idx="4">
                  <c:v>46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7F-412A-9D8D-7BFE9811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axId val="157966720"/>
        <c:axId val="157968256"/>
      </c:barChart>
      <c:catAx>
        <c:axId val="1579667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7968256"/>
        <c:crosses val="autoZero"/>
        <c:auto val="1"/>
        <c:lblAlgn val="ctr"/>
        <c:lblOffset val="100"/>
        <c:noMultiLvlLbl val="0"/>
      </c:catAx>
      <c:valAx>
        <c:axId val="157968256"/>
        <c:scaling>
          <c:orientation val="minMax"/>
          <c:max val="100"/>
        </c:scaling>
        <c:delete val="1"/>
        <c:axPos val="l"/>
        <c:majorGridlines>
          <c:spPr>
            <a:ln>
              <a:noFill/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157966720"/>
        <c:crosses val="autoZero"/>
        <c:crossBetween val="between"/>
      </c:valAx>
      <c:spPr>
        <a:noFill/>
        <a:ln w="5397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5DB52D96-BAE9-43BB-9F61-2F86AA3BAD39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8C4206D4-EE34-4A13-BAFF-7384A5DDF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5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8500"/>
            <a:ext cx="6205537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82" tIns="93482" rIns="93482" bIns="9348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9494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f9262ee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f9262ee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" name="Google Shape;2780;gd473b6fb6b_0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1" name="Google Shape;2781;gd473b6fb6b_0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669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568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9231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5803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5278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77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760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f9262ee2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f9262ee2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7f9262ee2f_0_26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g7f9262ee2f_0_26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03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38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:notes"/>
          <p:cNvSpPr txBox="1">
            <a:spLocks noGrp="1"/>
          </p:cNvSpPr>
          <p:nvPr>
            <p:ph type="body" idx="1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spcFirstLastPara="1" wrap="square" lIns="93482" tIns="93482" rIns="93482" bIns="9348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89" name="Google Shape;2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5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00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262ee2f_0_2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262ee2f_0_2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526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262ee2f_0_2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262ee2f_0_2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139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262ee2f_0_2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262ee2f_0_2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6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08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61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60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f9262ee2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f9262ee2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f9262ee2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f9262ee2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05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2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7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2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6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4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49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 flipH="1">
            <a:off x="2543653" y="124595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 flipH="1">
            <a:off x="2266603" y="1627785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ctrTitle" idx="2"/>
          </p:nvPr>
        </p:nvSpPr>
        <p:spPr>
          <a:xfrm flipH="1">
            <a:off x="2543653" y="357528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3"/>
          </p:nvPr>
        </p:nvSpPr>
        <p:spPr>
          <a:xfrm flipH="1">
            <a:off x="2266608" y="3958300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4"/>
          </p:nvPr>
        </p:nvSpPr>
        <p:spPr>
          <a:xfrm flipH="1">
            <a:off x="2543653" y="241034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5"/>
          </p:nvPr>
        </p:nvSpPr>
        <p:spPr>
          <a:xfrm flipH="1">
            <a:off x="2266608" y="2792175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ctrTitle" idx="6"/>
          </p:nvPr>
        </p:nvSpPr>
        <p:spPr>
          <a:xfrm flipH="1">
            <a:off x="5039747" y="241034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7"/>
          </p:nvPr>
        </p:nvSpPr>
        <p:spPr>
          <a:xfrm flipH="1">
            <a:off x="4762697" y="2793356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 idx="8"/>
          </p:nvPr>
        </p:nvSpPr>
        <p:spPr>
          <a:xfrm flipH="1">
            <a:off x="5039747" y="357528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9"/>
          </p:nvPr>
        </p:nvSpPr>
        <p:spPr>
          <a:xfrm flipH="1">
            <a:off x="4762697" y="3958293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ctrTitle" idx="13"/>
          </p:nvPr>
        </p:nvSpPr>
        <p:spPr>
          <a:xfrm flipH="1">
            <a:off x="5039747" y="124595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4"/>
          </p:nvPr>
        </p:nvSpPr>
        <p:spPr>
          <a:xfrm flipH="1">
            <a:off x="4762697" y="1627785"/>
            <a:ext cx="21147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15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47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6"/>
          <p:cNvSpPr txBox="1">
            <a:spLocks noGrp="1"/>
          </p:cNvSpPr>
          <p:nvPr>
            <p:ph type="title"/>
          </p:nvPr>
        </p:nvSpPr>
        <p:spPr>
          <a:xfrm>
            <a:off x="797250" y="457991"/>
            <a:ext cx="5029500" cy="15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6"/>
          <p:cNvSpPr txBox="1">
            <a:spLocks noGrp="1"/>
          </p:cNvSpPr>
          <p:nvPr>
            <p:ph type="subTitle" idx="1"/>
          </p:nvPr>
        </p:nvSpPr>
        <p:spPr>
          <a:xfrm>
            <a:off x="797250" y="1854014"/>
            <a:ext cx="3941400" cy="8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96" name="Google Shape;996;p16"/>
          <p:cNvGrpSpPr/>
          <p:nvPr/>
        </p:nvGrpSpPr>
        <p:grpSpPr>
          <a:xfrm>
            <a:off x="12" y="4116002"/>
            <a:ext cx="1015975" cy="1022474"/>
            <a:chOff x="-10898" y="3076522"/>
            <a:chExt cx="1015467" cy="1012551"/>
          </a:xfrm>
        </p:grpSpPr>
        <p:sp>
          <p:nvSpPr>
            <p:cNvPr id="997" name="Google Shape;997;p16"/>
            <p:cNvSpPr/>
            <p:nvPr/>
          </p:nvSpPr>
          <p:spPr>
            <a:xfrm>
              <a:off x="158218" y="3076522"/>
              <a:ext cx="169515" cy="338643"/>
            </a:xfrm>
            <a:custGeom>
              <a:avLst/>
              <a:gdLst/>
              <a:ahLst/>
              <a:cxnLst/>
              <a:rect l="l" t="t" r="r" b="b"/>
              <a:pathLst>
                <a:path w="14873" h="29712" extrusionOk="0">
                  <a:moveTo>
                    <a:pt x="14873" y="1"/>
                  </a:moveTo>
                  <a:lnTo>
                    <a:pt x="0" y="14873"/>
                  </a:lnTo>
                  <a:lnTo>
                    <a:pt x="14873" y="29712"/>
                  </a:lnTo>
                  <a:lnTo>
                    <a:pt x="14873" y="21591"/>
                  </a:lnTo>
                  <a:lnTo>
                    <a:pt x="8155" y="14873"/>
                  </a:lnTo>
                  <a:lnTo>
                    <a:pt x="14873" y="8089"/>
                  </a:lnTo>
                  <a:lnTo>
                    <a:pt x="148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-10898" y="3076522"/>
              <a:ext cx="169139" cy="338643"/>
            </a:xfrm>
            <a:custGeom>
              <a:avLst/>
              <a:gdLst/>
              <a:ahLst/>
              <a:cxnLst/>
              <a:rect l="l" t="t" r="r" b="b"/>
              <a:pathLst>
                <a:path w="14840" h="29712" extrusionOk="0">
                  <a:moveTo>
                    <a:pt x="0" y="1"/>
                  </a:moveTo>
                  <a:lnTo>
                    <a:pt x="0" y="8089"/>
                  </a:lnTo>
                  <a:lnTo>
                    <a:pt x="6718" y="14873"/>
                  </a:lnTo>
                  <a:lnTo>
                    <a:pt x="0" y="21591"/>
                  </a:lnTo>
                  <a:lnTo>
                    <a:pt x="0" y="29712"/>
                  </a:lnTo>
                  <a:lnTo>
                    <a:pt x="14839" y="148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327709" y="3076522"/>
              <a:ext cx="169139" cy="338643"/>
            </a:xfrm>
            <a:custGeom>
              <a:avLst/>
              <a:gdLst/>
              <a:ahLst/>
              <a:cxnLst/>
              <a:rect l="l" t="t" r="r" b="b"/>
              <a:pathLst>
                <a:path w="14840" h="29712" extrusionOk="0">
                  <a:moveTo>
                    <a:pt x="1" y="1"/>
                  </a:moveTo>
                  <a:lnTo>
                    <a:pt x="1" y="8089"/>
                  </a:lnTo>
                  <a:lnTo>
                    <a:pt x="6718" y="14873"/>
                  </a:lnTo>
                  <a:lnTo>
                    <a:pt x="1" y="21591"/>
                  </a:lnTo>
                  <a:lnTo>
                    <a:pt x="1" y="29712"/>
                  </a:lnTo>
                  <a:lnTo>
                    <a:pt x="14840" y="148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666327" y="3415185"/>
              <a:ext cx="0" cy="1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96824" y="3076522"/>
              <a:ext cx="169515" cy="338643"/>
            </a:xfrm>
            <a:custGeom>
              <a:avLst/>
              <a:gdLst/>
              <a:ahLst/>
              <a:cxnLst/>
              <a:rect l="l" t="t" r="r" b="b"/>
              <a:pathLst>
                <a:path w="14873" h="29712" extrusionOk="0">
                  <a:moveTo>
                    <a:pt x="14873" y="1"/>
                  </a:moveTo>
                  <a:lnTo>
                    <a:pt x="1" y="14873"/>
                  </a:lnTo>
                  <a:lnTo>
                    <a:pt x="14873" y="29712"/>
                  </a:lnTo>
                  <a:lnTo>
                    <a:pt x="14873" y="21591"/>
                  </a:lnTo>
                  <a:lnTo>
                    <a:pt x="8122" y="14873"/>
                  </a:lnTo>
                  <a:lnTo>
                    <a:pt x="14873" y="8089"/>
                  </a:lnTo>
                  <a:lnTo>
                    <a:pt x="148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835055" y="3076522"/>
              <a:ext cx="169515" cy="338643"/>
            </a:xfrm>
            <a:custGeom>
              <a:avLst/>
              <a:gdLst/>
              <a:ahLst/>
              <a:cxnLst/>
              <a:rect l="l" t="t" r="r" b="b"/>
              <a:pathLst>
                <a:path w="14873" h="29712" extrusionOk="0">
                  <a:moveTo>
                    <a:pt x="14873" y="1"/>
                  </a:moveTo>
                  <a:lnTo>
                    <a:pt x="1" y="14873"/>
                  </a:lnTo>
                  <a:lnTo>
                    <a:pt x="14873" y="29712"/>
                  </a:lnTo>
                  <a:lnTo>
                    <a:pt x="14873" y="21591"/>
                  </a:lnTo>
                  <a:lnTo>
                    <a:pt x="8155" y="14873"/>
                  </a:lnTo>
                  <a:lnTo>
                    <a:pt x="14873" y="8089"/>
                  </a:lnTo>
                  <a:lnTo>
                    <a:pt x="148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666327" y="3076522"/>
              <a:ext cx="168751" cy="338643"/>
            </a:xfrm>
            <a:custGeom>
              <a:avLst/>
              <a:gdLst/>
              <a:ahLst/>
              <a:cxnLst/>
              <a:rect l="l" t="t" r="r" b="b"/>
              <a:pathLst>
                <a:path w="14806" h="29712" extrusionOk="0">
                  <a:moveTo>
                    <a:pt x="0" y="1"/>
                  </a:moveTo>
                  <a:lnTo>
                    <a:pt x="0" y="8089"/>
                  </a:lnTo>
                  <a:lnTo>
                    <a:pt x="6718" y="14873"/>
                  </a:lnTo>
                  <a:lnTo>
                    <a:pt x="0" y="21591"/>
                  </a:lnTo>
                  <a:lnTo>
                    <a:pt x="0" y="29712"/>
                  </a:lnTo>
                  <a:lnTo>
                    <a:pt x="14806" y="148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158218" y="3750806"/>
              <a:ext cx="169515" cy="338266"/>
            </a:xfrm>
            <a:custGeom>
              <a:avLst/>
              <a:gdLst/>
              <a:ahLst/>
              <a:cxnLst/>
              <a:rect l="l" t="t" r="r" b="b"/>
              <a:pathLst>
                <a:path w="14873" h="29679" extrusionOk="0">
                  <a:moveTo>
                    <a:pt x="14873" y="1"/>
                  </a:moveTo>
                  <a:lnTo>
                    <a:pt x="0" y="14840"/>
                  </a:lnTo>
                  <a:lnTo>
                    <a:pt x="14873" y="29679"/>
                  </a:lnTo>
                  <a:lnTo>
                    <a:pt x="14873" y="21557"/>
                  </a:lnTo>
                  <a:lnTo>
                    <a:pt x="8155" y="14840"/>
                  </a:lnTo>
                  <a:lnTo>
                    <a:pt x="14873" y="8089"/>
                  </a:lnTo>
                  <a:lnTo>
                    <a:pt x="148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-10898" y="3750806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-10898" y="3750806"/>
              <a:ext cx="169139" cy="338266"/>
            </a:xfrm>
            <a:custGeom>
              <a:avLst/>
              <a:gdLst/>
              <a:ahLst/>
              <a:cxnLst/>
              <a:rect l="l" t="t" r="r" b="b"/>
              <a:pathLst>
                <a:path w="14840" h="29679" extrusionOk="0">
                  <a:moveTo>
                    <a:pt x="0" y="1"/>
                  </a:moveTo>
                  <a:lnTo>
                    <a:pt x="0" y="8089"/>
                  </a:lnTo>
                  <a:lnTo>
                    <a:pt x="6718" y="14840"/>
                  </a:lnTo>
                  <a:lnTo>
                    <a:pt x="0" y="21557"/>
                  </a:lnTo>
                  <a:lnTo>
                    <a:pt x="0" y="29679"/>
                  </a:lnTo>
                  <a:lnTo>
                    <a:pt x="14839" y="14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27709" y="3750806"/>
              <a:ext cx="169139" cy="338266"/>
            </a:xfrm>
            <a:custGeom>
              <a:avLst/>
              <a:gdLst/>
              <a:ahLst/>
              <a:cxnLst/>
              <a:rect l="l" t="t" r="r" b="b"/>
              <a:pathLst>
                <a:path w="14840" h="29679" extrusionOk="0">
                  <a:moveTo>
                    <a:pt x="1" y="1"/>
                  </a:moveTo>
                  <a:lnTo>
                    <a:pt x="1" y="8089"/>
                  </a:lnTo>
                  <a:lnTo>
                    <a:pt x="6718" y="14840"/>
                  </a:lnTo>
                  <a:lnTo>
                    <a:pt x="1" y="21557"/>
                  </a:lnTo>
                  <a:lnTo>
                    <a:pt x="1" y="29679"/>
                  </a:lnTo>
                  <a:lnTo>
                    <a:pt x="14840" y="148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496824" y="3750806"/>
              <a:ext cx="169515" cy="338266"/>
            </a:xfrm>
            <a:custGeom>
              <a:avLst/>
              <a:gdLst/>
              <a:ahLst/>
              <a:cxnLst/>
              <a:rect l="l" t="t" r="r" b="b"/>
              <a:pathLst>
                <a:path w="14873" h="29679" extrusionOk="0">
                  <a:moveTo>
                    <a:pt x="14873" y="1"/>
                  </a:moveTo>
                  <a:lnTo>
                    <a:pt x="1" y="14840"/>
                  </a:lnTo>
                  <a:lnTo>
                    <a:pt x="14873" y="29679"/>
                  </a:lnTo>
                  <a:lnTo>
                    <a:pt x="14873" y="21557"/>
                  </a:lnTo>
                  <a:lnTo>
                    <a:pt x="8122" y="14840"/>
                  </a:lnTo>
                  <a:lnTo>
                    <a:pt x="14873" y="8089"/>
                  </a:lnTo>
                  <a:lnTo>
                    <a:pt x="148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835055" y="3750806"/>
              <a:ext cx="169515" cy="338266"/>
            </a:xfrm>
            <a:custGeom>
              <a:avLst/>
              <a:gdLst/>
              <a:ahLst/>
              <a:cxnLst/>
              <a:rect l="l" t="t" r="r" b="b"/>
              <a:pathLst>
                <a:path w="14873" h="29679" extrusionOk="0">
                  <a:moveTo>
                    <a:pt x="14873" y="1"/>
                  </a:moveTo>
                  <a:lnTo>
                    <a:pt x="1" y="14840"/>
                  </a:lnTo>
                  <a:lnTo>
                    <a:pt x="14873" y="29679"/>
                  </a:lnTo>
                  <a:lnTo>
                    <a:pt x="14873" y="21557"/>
                  </a:lnTo>
                  <a:lnTo>
                    <a:pt x="8155" y="14840"/>
                  </a:lnTo>
                  <a:lnTo>
                    <a:pt x="14873" y="8089"/>
                  </a:lnTo>
                  <a:lnTo>
                    <a:pt x="148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666327" y="3750806"/>
              <a:ext cx="0" cy="1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666327" y="3750806"/>
              <a:ext cx="168751" cy="338266"/>
            </a:xfrm>
            <a:custGeom>
              <a:avLst/>
              <a:gdLst/>
              <a:ahLst/>
              <a:cxnLst/>
              <a:rect l="l" t="t" r="r" b="b"/>
              <a:pathLst>
                <a:path w="14806" h="29679" extrusionOk="0">
                  <a:moveTo>
                    <a:pt x="0" y="1"/>
                  </a:moveTo>
                  <a:lnTo>
                    <a:pt x="0" y="8089"/>
                  </a:lnTo>
                  <a:lnTo>
                    <a:pt x="6718" y="14840"/>
                  </a:lnTo>
                  <a:lnTo>
                    <a:pt x="0" y="21557"/>
                  </a:lnTo>
                  <a:lnTo>
                    <a:pt x="0" y="29679"/>
                  </a:lnTo>
                  <a:lnTo>
                    <a:pt x="14806" y="14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666327" y="3413669"/>
              <a:ext cx="168751" cy="338643"/>
            </a:xfrm>
            <a:custGeom>
              <a:avLst/>
              <a:gdLst/>
              <a:ahLst/>
              <a:cxnLst/>
              <a:rect l="l" t="t" r="r" b="b"/>
              <a:pathLst>
                <a:path w="14806" h="29712" extrusionOk="0">
                  <a:moveTo>
                    <a:pt x="0" y="0"/>
                  </a:moveTo>
                  <a:lnTo>
                    <a:pt x="0" y="8088"/>
                  </a:lnTo>
                  <a:lnTo>
                    <a:pt x="6718" y="14839"/>
                  </a:lnTo>
                  <a:lnTo>
                    <a:pt x="0" y="21557"/>
                  </a:lnTo>
                  <a:lnTo>
                    <a:pt x="0" y="29711"/>
                  </a:lnTo>
                  <a:lnTo>
                    <a:pt x="14806" y="14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835055" y="3413669"/>
              <a:ext cx="169515" cy="338643"/>
            </a:xfrm>
            <a:custGeom>
              <a:avLst/>
              <a:gdLst/>
              <a:ahLst/>
              <a:cxnLst/>
              <a:rect l="l" t="t" r="r" b="b"/>
              <a:pathLst>
                <a:path w="14873" h="29712" extrusionOk="0">
                  <a:moveTo>
                    <a:pt x="14873" y="0"/>
                  </a:moveTo>
                  <a:lnTo>
                    <a:pt x="1" y="14839"/>
                  </a:lnTo>
                  <a:lnTo>
                    <a:pt x="14873" y="29711"/>
                  </a:lnTo>
                  <a:lnTo>
                    <a:pt x="14873" y="21557"/>
                  </a:lnTo>
                  <a:lnTo>
                    <a:pt x="8155" y="14839"/>
                  </a:lnTo>
                  <a:lnTo>
                    <a:pt x="14873" y="8088"/>
                  </a:lnTo>
                  <a:lnTo>
                    <a:pt x="14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96824" y="3413669"/>
              <a:ext cx="169515" cy="338643"/>
            </a:xfrm>
            <a:custGeom>
              <a:avLst/>
              <a:gdLst/>
              <a:ahLst/>
              <a:cxnLst/>
              <a:rect l="l" t="t" r="r" b="b"/>
              <a:pathLst>
                <a:path w="14873" h="29712" extrusionOk="0">
                  <a:moveTo>
                    <a:pt x="14873" y="0"/>
                  </a:moveTo>
                  <a:lnTo>
                    <a:pt x="1" y="14839"/>
                  </a:lnTo>
                  <a:lnTo>
                    <a:pt x="14873" y="29711"/>
                  </a:lnTo>
                  <a:lnTo>
                    <a:pt x="14873" y="21557"/>
                  </a:lnTo>
                  <a:lnTo>
                    <a:pt x="8122" y="14839"/>
                  </a:lnTo>
                  <a:lnTo>
                    <a:pt x="14873" y="8088"/>
                  </a:lnTo>
                  <a:lnTo>
                    <a:pt x="14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327709" y="3413669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327709" y="3413669"/>
              <a:ext cx="169139" cy="338643"/>
            </a:xfrm>
            <a:custGeom>
              <a:avLst/>
              <a:gdLst/>
              <a:ahLst/>
              <a:cxnLst/>
              <a:rect l="l" t="t" r="r" b="b"/>
              <a:pathLst>
                <a:path w="14840" h="29712" extrusionOk="0">
                  <a:moveTo>
                    <a:pt x="1" y="0"/>
                  </a:moveTo>
                  <a:lnTo>
                    <a:pt x="1" y="8088"/>
                  </a:lnTo>
                  <a:lnTo>
                    <a:pt x="6718" y="14839"/>
                  </a:lnTo>
                  <a:lnTo>
                    <a:pt x="1" y="21557"/>
                  </a:lnTo>
                  <a:lnTo>
                    <a:pt x="1" y="29711"/>
                  </a:lnTo>
                  <a:lnTo>
                    <a:pt x="14840" y="148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-10898" y="3413669"/>
              <a:ext cx="169139" cy="338643"/>
            </a:xfrm>
            <a:custGeom>
              <a:avLst/>
              <a:gdLst/>
              <a:ahLst/>
              <a:cxnLst/>
              <a:rect l="l" t="t" r="r" b="b"/>
              <a:pathLst>
                <a:path w="14840" h="29712" extrusionOk="0">
                  <a:moveTo>
                    <a:pt x="0" y="0"/>
                  </a:moveTo>
                  <a:lnTo>
                    <a:pt x="0" y="8088"/>
                  </a:lnTo>
                  <a:lnTo>
                    <a:pt x="6718" y="14839"/>
                  </a:lnTo>
                  <a:lnTo>
                    <a:pt x="0" y="21557"/>
                  </a:lnTo>
                  <a:lnTo>
                    <a:pt x="0" y="29711"/>
                  </a:lnTo>
                  <a:lnTo>
                    <a:pt x="14839" y="148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327709" y="3752333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158218" y="3413669"/>
              <a:ext cx="169515" cy="338643"/>
            </a:xfrm>
            <a:custGeom>
              <a:avLst/>
              <a:gdLst/>
              <a:ahLst/>
              <a:cxnLst/>
              <a:rect l="l" t="t" r="r" b="b"/>
              <a:pathLst>
                <a:path w="14873" h="29712" extrusionOk="0">
                  <a:moveTo>
                    <a:pt x="14873" y="0"/>
                  </a:moveTo>
                  <a:lnTo>
                    <a:pt x="0" y="14839"/>
                  </a:lnTo>
                  <a:lnTo>
                    <a:pt x="14873" y="29711"/>
                  </a:lnTo>
                  <a:lnTo>
                    <a:pt x="14873" y="21557"/>
                  </a:lnTo>
                  <a:lnTo>
                    <a:pt x="8155" y="14839"/>
                  </a:lnTo>
                  <a:lnTo>
                    <a:pt x="14873" y="8088"/>
                  </a:lnTo>
                  <a:lnTo>
                    <a:pt x="14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0" name="Google Shape;1020;p16"/>
          <p:cNvSpPr/>
          <p:nvPr/>
        </p:nvSpPr>
        <p:spPr>
          <a:xfrm rot="-5400000">
            <a:off x="-4598" y="2054936"/>
            <a:ext cx="512605" cy="511834"/>
          </a:xfrm>
          <a:custGeom>
            <a:avLst/>
            <a:gdLst/>
            <a:ahLst/>
            <a:cxnLst/>
            <a:rect l="l" t="t" r="r" b="b"/>
            <a:pathLst>
              <a:path w="44584" h="44517" extrusionOk="0">
                <a:moveTo>
                  <a:pt x="0" y="0"/>
                </a:moveTo>
                <a:lnTo>
                  <a:pt x="0" y="44517"/>
                </a:lnTo>
                <a:lnTo>
                  <a:pt x="44584" y="0"/>
                </a:lnTo>
                <a:close/>
              </a:path>
            </a:pathLst>
          </a:custGeom>
          <a:solidFill>
            <a:srgbClr val="D02E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6"/>
          <p:cNvSpPr/>
          <p:nvPr/>
        </p:nvSpPr>
        <p:spPr>
          <a:xfrm rot="-5400000">
            <a:off x="-4414" y="2567324"/>
            <a:ext cx="512237" cy="511834"/>
          </a:xfrm>
          <a:custGeom>
            <a:avLst/>
            <a:gdLst/>
            <a:ahLst/>
            <a:cxnLst/>
            <a:rect l="l" t="t" r="r" b="b"/>
            <a:pathLst>
              <a:path w="44552" h="44517" extrusionOk="0">
                <a:moveTo>
                  <a:pt x="1" y="0"/>
                </a:moveTo>
                <a:lnTo>
                  <a:pt x="44551" y="44517"/>
                </a:lnTo>
                <a:lnTo>
                  <a:pt x="4455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6"/>
          <p:cNvSpPr/>
          <p:nvPr/>
        </p:nvSpPr>
        <p:spPr>
          <a:xfrm>
            <a:off x="507792" y="-9612"/>
            <a:ext cx="512605" cy="511834"/>
          </a:xfrm>
          <a:custGeom>
            <a:avLst/>
            <a:gdLst/>
            <a:ahLst/>
            <a:cxnLst/>
            <a:rect l="l" t="t" r="r" b="b"/>
            <a:pathLst>
              <a:path w="44584" h="44517" extrusionOk="0">
                <a:moveTo>
                  <a:pt x="0" y="0"/>
                </a:moveTo>
                <a:lnTo>
                  <a:pt x="0" y="44517"/>
                </a:lnTo>
                <a:lnTo>
                  <a:pt x="445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6"/>
          <p:cNvSpPr/>
          <p:nvPr/>
        </p:nvSpPr>
        <p:spPr>
          <a:xfrm>
            <a:off x="-4413" y="-9612"/>
            <a:ext cx="512237" cy="511834"/>
          </a:xfrm>
          <a:custGeom>
            <a:avLst/>
            <a:gdLst/>
            <a:ahLst/>
            <a:cxnLst/>
            <a:rect l="l" t="t" r="r" b="b"/>
            <a:pathLst>
              <a:path w="44552" h="44517" extrusionOk="0">
                <a:moveTo>
                  <a:pt x="1" y="0"/>
                </a:moveTo>
                <a:lnTo>
                  <a:pt x="44551" y="44517"/>
                </a:lnTo>
                <a:lnTo>
                  <a:pt x="4455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16"/>
          <p:cNvGrpSpPr/>
          <p:nvPr/>
        </p:nvGrpSpPr>
        <p:grpSpPr>
          <a:xfrm>
            <a:off x="3052600" y="-513091"/>
            <a:ext cx="1016209" cy="1026192"/>
            <a:chOff x="-6019350" y="-1109166"/>
            <a:chExt cx="1016209" cy="1026192"/>
          </a:xfrm>
        </p:grpSpPr>
        <p:sp>
          <p:nvSpPr>
            <p:cNvPr id="1025" name="Google Shape;1025;p16"/>
            <p:cNvSpPr/>
            <p:nvPr/>
          </p:nvSpPr>
          <p:spPr>
            <a:xfrm>
              <a:off x="-6019350" y="-1109166"/>
              <a:ext cx="253321" cy="1026192"/>
            </a:xfrm>
            <a:custGeom>
              <a:avLst/>
              <a:gdLst/>
              <a:ahLst/>
              <a:cxnLst/>
              <a:rect l="l" t="t" r="r" b="b"/>
              <a:pathLst>
                <a:path w="22226" h="88867" extrusionOk="0">
                  <a:moveTo>
                    <a:pt x="0" y="1"/>
                  </a:moveTo>
                  <a:lnTo>
                    <a:pt x="0" y="88867"/>
                  </a:lnTo>
                  <a:lnTo>
                    <a:pt x="22225" y="88867"/>
                  </a:lnTo>
                  <a:lnTo>
                    <a:pt x="222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-5256451" y="-1109166"/>
              <a:ext cx="253309" cy="1026192"/>
            </a:xfrm>
            <a:custGeom>
              <a:avLst/>
              <a:gdLst/>
              <a:ahLst/>
              <a:cxnLst/>
              <a:rect l="l" t="t" r="r" b="b"/>
              <a:pathLst>
                <a:path w="22225" h="88867" extrusionOk="0">
                  <a:moveTo>
                    <a:pt x="0" y="1"/>
                  </a:moveTo>
                  <a:lnTo>
                    <a:pt x="0" y="88867"/>
                  </a:lnTo>
                  <a:lnTo>
                    <a:pt x="22225" y="88867"/>
                  </a:lnTo>
                  <a:lnTo>
                    <a:pt x="222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-5639224" y="-1109166"/>
              <a:ext cx="253321" cy="1026192"/>
            </a:xfrm>
            <a:custGeom>
              <a:avLst/>
              <a:gdLst/>
              <a:ahLst/>
              <a:cxnLst/>
              <a:rect l="l" t="t" r="r" b="b"/>
              <a:pathLst>
                <a:path w="22226" h="88867" extrusionOk="0">
                  <a:moveTo>
                    <a:pt x="1" y="1"/>
                  </a:moveTo>
                  <a:lnTo>
                    <a:pt x="1" y="88867"/>
                  </a:lnTo>
                  <a:lnTo>
                    <a:pt x="22226" y="88867"/>
                  </a:lnTo>
                  <a:lnTo>
                    <a:pt x="222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533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59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811" y="1694153"/>
            <a:ext cx="6953876" cy="8325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spc="7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94665" y="2549248"/>
            <a:ext cx="6953876" cy="967608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6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927728" y="3381841"/>
            <a:ext cx="5288546" cy="1586427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5" name="直角三角形 4"/>
          <p:cNvSpPr/>
          <p:nvPr userDrawn="1"/>
        </p:nvSpPr>
        <p:spPr>
          <a:xfrm rot="10800000">
            <a:off x="8211690" y="-684"/>
            <a:ext cx="932310" cy="1175195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56">
              <a:buClrTx/>
              <a:buFontTx/>
              <a:buNone/>
            </a:pPr>
            <a:endParaRPr kumimoji="1" lang="ja-JP" altLang="en-US" sz="1600" kern="1200">
              <a:solidFill>
                <a:srgbClr val="FFFFFF"/>
              </a:solidFill>
            </a:endParaRPr>
          </a:p>
        </p:txBody>
      </p:sp>
      <p:sp>
        <p:nvSpPr>
          <p:cNvPr id="7" name="直角三角形 6"/>
          <p:cNvSpPr/>
          <p:nvPr userDrawn="1"/>
        </p:nvSpPr>
        <p:spPr>
          <a:xfrm rot="10800000">
            <a:off x="7106816" y="-686"/>
            <a:ext cx="2047905" cy="974758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56">
              <a:buClrTx/>
              <a:buFontTx/>
              <a:buNone/>
            </a:pPr>
            <a:endParaRPr kumimoji="1" lang="ja-JP" altLang="en-US" sz="1600" kern="1200">
              <a:solidFill>
                <a:srgbClr val="FFFFFF"/>
              </a:solidFill>
            </a:endParaRPr>
          </a:p>
        </p:txBody>
      </p:sp>
      <p:sp>
        <p:nvSpPr>
          <p:cNvPr id="10" name="直角三角形 9"/>
          <p:cNvSpPr/>
          <p:nvPr userDrawn="1"/>
        </p:nvSpPr>
        <p:spPr>
          <a:xfrm>
            <a:off x="-6134" y="3966249"/>
            <a:ext cx="932310" cy="1175195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56">
              <a:buClrTx/>
              <a:buFontTx/>
              <a:buNone/>
            </a:pPr>
            <a:endParaRPr kumimoji="1" lang="ja-JP" altLang="en-US" sz="1600" kern="1200">
              <a:solidFill>
                <a:srgbClr val="FFFFFF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>
            <a:off x="-6134" y="4166685"/>
            <a:ext cx="2047905" cy="974758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56">
              <a:buClrTx/>
              <a:buFontTx/>
              <a:buNone/>
            </a:pPr>
            <a:endParaRPr kumimoji="1" lang="ja-JP" altLang="en-US" sz="160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5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7" grpId="0" animBg="1"/>
      <p:bldP spid="10" grpId="0" animBg="1"/>
      <p:bldP spid="1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40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893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05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89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73242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413450" y="734900"/>
            <a:ext cx="84474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29876" y="170250"/>
            <a:ext cx="84147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55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81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9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86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4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3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5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69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9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59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7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0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70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7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1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670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04867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C225D-7174-4486-ABB3-6A9D422A6ED5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28/05/2021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1B405-4EE0-47FF-8851-F1D4BF7A7DBE}" type="slidenum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27C225D-7174-4486-ABB3-6A9D422A6ED5}" type="datetimeFigureOut">
              <a:rPr lang="en-ID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28/05/2021</a:t>
            </a:fld>
            <a:endParaRPr lang="en-ID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ID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3E1B405-4EE0-47FF-8851-F1D4BF7A7DBE}" type="slidenum">
              <a:rPr lang="en-ID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ID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130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74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2.xml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>
            <a:spLocks noGrp="1"/>
          </p:cNvSpPr>
          <p:nvPr>
            <p:ph type="title"/>
          </p:nvPr>
        </p:nvSpPr>
        <p:spPr>
          <a:xfrm>
            <a:off x="5337175" y="13733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Tantangan &amp; Peluang Implementasi Reformasi Birokrasi</a:t>
            </a:r>
            <a:endParaRPr dirty="0"/>
          </a:p>
        </p:txBody>
      </p:sp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5337175" y="26700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Kementerian Dalam Negeri Republik Indonesia</a:t>
            </a:r>
            <a:endParaRPr dirty="0"/>
          </a:p>
        </p:txBody>
      </p:sp>
      <p:cxnSp>
        <p:nvCxnSpPr>
          <p:cNvPr id="267" name="Google Shape;267;p48"/>
          <p:cNvCxnSpPr>
            <a:cxnSpLocks/>
          </p:cNvCxnSpPr>
          <p:nvPr/>
        </p:nvCxnSpPr>
        <p:spPr>
          <a:xfrm>
            <a:off x="5225150" y="1540302"/>
            <a:ext cx="0" cy="269376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F11F27D-4147-42D8-9150-EA5FF6F46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83" y="120825"/>
            <a:ext cx="938631" cy="12525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0477D300-6073-4631-BE79-2F38BEC9BD8E}"/>
              </a:ext>
            </a:extLst>
          </p:cNvPr>
          <p:cNvSpPr txBox="1">
            <a:spLocks/>
          </p:cNvSpPr>
          <p:nvPr/>
        </p:nvSpPr>
        <p:spPr>
          <a:xfrm>
            <a:off x="5337175" y="3499329"/>
            <a:ext cx="5496337" cy="613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                                                                                                                                              </a:t>
            </a:r>
          </a:p>
          <a:p>
            <a:pPr>
              <a:tabLst>
                <a:tab pos="6061075" algn="l"/>
              </a:tabLst>
            </a:pPr>
            <a:endParaRPr lang="en-US" sz="8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tabLst>
                <a:tab pos="6061075" algn="l"/>
              </a:tabLst>
            </a:pPr>
            <a:r>
              <a:rPr lang="en-US" sz="800" b="1" dirty="0">
                <a:solidFill>
                  <a:schemeClr val="bg1">
                    <a:lumMod val="85000"/>
                  </a:schemeClr>
                </a:solidFill>
              </a:rPr>
              <a:t>BIRO ORGANISASI DAN TATALAKASANA                                                                                                                                                            </a:t>
            </a:r>
            <a:r>
              <a:rPr lang="en-US" sz="800" b="1">
                <a:solidFill>
                  <a:schemeClr val="bg1">
                    <a:lumMod val="85000"/>
                  </a:schemeClr>
                </a:solidFill>
              </a:rPr>
              <a:t>SEKRETARIAT JENDERAL</a:t>
            </a:r>
            <a:endParaRPr lang="en-US" sz="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36062DC-1F99-42B5-9541-A519FF84DB15}"/>
              </a:ext>
            </a:extLst>
          </p:cNvPr>
          <p:cNvSpPr txBox="1">
            <a:spLocks/>
          </p:cNvSpPr>
          <p:nvPr/>
        </p:nvSpPr>
        <p:spPr>
          <a:xfrm>
            <a:off x="-1040287" y="4985850"/>
            <a:ext cx="10176612" cy="214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268" name="Google Shape;268;p48"/>
          <p:cNvPicPr preferRelativeResize="0"/>
          <p:nvPr/>
        </p:nvPicPr>
        <p:blipFill rotWithShape="1">
          <a:blip r:embed="rId4">
            <a:alphaModFix/>
          </a:blip>
          <a:srcRect l="18080" t="-2202" r="23480" b="-2192"/>
          <a:stretch/>
        </p:blipFill>
        <p:spPr>
          <a:xfrm>
            <a:off x="-422250" y="-236700"/>
            <a:ext cx="4714800" cy="56169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0EC9AA-9479-4425-9ADD-89C398D01A36}"/>
              </a:ext>
            </a:extLst>
          </p:cNvPr>
          <p:cNvSpPr txBox="1">
            <a:spLocks/>
          </p:cNvSpPr>
          <p:nvPr/>
        </p:nvSpPr>
        <p:spPr>
          <a:xfrm>
            <a:off x="19983" y="242186"/>
            <a:ext cx="8679898" cy="54318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>
                <a:solidFill>
                  <a:schemeClr val="bg1"/>
                </a:solidFill>
              </a:rPr>
              <a:t>HASIL EVALUASI SEMENTARA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30FB1C-94CF-45CC-A7C2-1A43AB285284}"/>
              </a:ext>
            </a:extLst>
          </p:cNvPr>
          <p:cNvGrpSpPr/>
          <p:nvPr/>
        </p:nvGrpSpPr>
        <p:grpSpPr>
          <a:xfrm rot="16200000">
            <a:off x="3530010" y="-470491"/>
            <a:ext cx="3100304" cy="8127675"/>
            <a:chOff x="2091946" y="1335958"/>
            <a:chExt cx="3843056" cy="8250682"/>
          </a:xfrm>
          <a:solidFill>
            <a:schemeClr val="bg1">
              <a:lumMod val="7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209384-3406-4235-9327-23EABA88FA5F}"/>
                </a:ext>
              </a:extLst>
            </p:cNvPr>
            <p:cNvSpPr/>
            <p:nvPr/>
          </p:nvSpPr>
          <p:spPr>
            <a:xfrm>
              <a:off x="5029736" y="1335958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12F4D5-2CBA-4187-9DA2-5B4CE2200755}"/>
                </a:ext>
              </a:extLst>
            </p:cNvPr>
            <p:cNvSpPr/>
            <p:nvPr/>
          </p:nvSpPr>
          <p:spPr>
            <a:xfrm rot="16200000">
              <a:off x="4399736" y="1971474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2055C4-957A-4A15-A896-3ED91F0FD98D}"/>
                </a:ext>
              </a:extLst>
            </p:cNvPr>
            <p:cNvSpPr/>
            <p:nvPr/>
          </p:nvSpPr>
          <p:spPr>
            <a:xfrm>
              <a:off x="3769736" y="2601474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1681C4-F397-4760-8C58-A4D3AC3EBEF1}"/>
                </a:ext>
              </a:extLst>
            </p:cNvPr>
            <p:cNvSpPr/>
            <p:nvPr/>
          </p:nvSpPr>
          <p:spPr>
            <a:xfrm rot="16200000">
              <a:off x="4759735" y="2871990"/>
              <a:ext cx="18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E1CD6D-6A3F-4B2F-BE2D-E563ABEC1420}"/>
                </a:ext>
              </a:extLst>
            </p:cNvPr>
            <p:cNvSpPr/>
            <p:nvPr/>
          </p:nvSpPr>
          <p:spPr>
            <a:xfrm>
              <a:off x="5755002" y="3892180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96D054-DE49-41ED-9DA9-505E5C9D5F55}"/>
                </a:ext>
              </a:extLst>
            </p:cNvPr>
            <p:cNvSpPr/>
            <p:nvPr/>
          </p:nvSpPr>
          <p:spPr>
            <a:xfrm rot="16200000">
              <a:off x="5116907" y="4530659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9F0641-F823-412C-8181-B985BDC422A1}"/>
                </a:ext>
              </a:extLst>
            </p:cNvPr>
            <p:cNvSpPr/>
            <p:nvPr/>
          </p:nvSpPr>
          <p:spPr>
            <a:xfrm>
              <a:off x="4479103" y="5183776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CCA102-8114-4841-8514-3B7AF96762F2}"/>
                </a:ext>
              </a:extLst>
            </p:cNvPr>
            <p:cNvSpPr/>
            <p:nvPr/>
          </p:nvSpPr>
          <p:spPr>
            <a:xfrm rot="10800000">
              <a:off x="4471871" y="6623775"/>
              <a:ext cx="187230" cy="2962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CC0ADD-90EB-4B65-B083-05FAADA69F34}"/>
                </a:ext>
              </a:extLst>
            </p:cNvPr>
            <p:cNvSpPr/>
            <p:nvPr/>
          </p:nvSpPr>
          <p:spPr>
            <a:xfrm rot="16200000">
              <a:off x="3554255" y="-126350"/>
              <a:ext cx="178923" cy="31035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39C9464-3B7C-41C8-A108-68D21C5B1DE5}"/>
              </a:ext>
            </a:extLst>
          </p:cNvPr>
          <p:cNvSpPr/>
          <p:nvPr/>
        </p:nvSpPr>
        <p:spPr>
          <a:xfrm>
            <a:off x="2583293" y="2887913"/>
            <a:ext cx="810000" cy="675000"/>
          </a:xfrm>
          <a:prstGeom prst="rect">
            <a:avLst/>
          </a:prstGeom>
          <a:solidFill>
            <a:srgbClr val="CC2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3E7E7D-CD78-4B65-9D14-B5593A59C181}"/>
              </a:ext>
            </a:extLst>
          </p:cNvPr>
          <p:cNvSpPr/>
          <p:nvPr/>
        </p:nvSpPr>
        <p:spPr>
          <a:xfrm>
            <a:off x="1320442" y="2888821"/>
            <a:ext cx="810000" cy="675000"/>
          </a:xfrm>
          <a:prstGeom prst="rect">
            <a:avLst/>
          </a:prstGeom>
          <a:solidFill>
            <a:srgbClr val="089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48BE41-8C99-4E8D-BE39-3A9907D4CBD3}"/>
              </a:ext>
            </a:extLst>
          </p:cNvPr>
          <p:cNvSpPr/>
          <p:nvPr/>
        </p:nvSpPr>
        <p:spPr>
          <a:xfrm>
            <a:off x="5108994" y="2300439"/>
            <a:ext cx="810000" cy="675000"/>
          </a:xfrm>
          <a:prstGeom prst="rect">
            <a:avLst/>
          </a:prstGeom>
          <a:solidFill>
            <a:srgbClr val="008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1B5047-024B-40F0-888D-61AC58CB7192}"/>
              </a:ext>
            </a:extLst>
          </p:cNvPr>
          <p:cNvSpPr/>
          <p:nvPr/>
        </p:nvSpPr>
        <p:spPr>
          <a:xfrm>
            <a:off x="3846143" y="2300439"/>
            <a:ext cx="810000" cy="675000"/>
          </a:xfrm>
          <a:prstGeom prst="rect">
            <a:avLst/>
          </a:prstGeom>
          <a:solidFill>
            <a:srgbClr val="FAC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F2A1BA-52A0-4F3A-8DE8-4FE82964A93C}"/>
              </a:ext>
            </a:extLst>
          </p:cNvPr>
          <p:cNvSpPr/>
          <p:nvPr/>
        </p:nvSpPr>
        <p:spPr>
          <a:xfrm>
            <a:off x="3837461" y="1543105"/>
            <a:ext cx="405000" cy="405000"/>
          </a:xfrm>
          <a:prstGeom prst="rect">
            <a:avLst/>
          </a:prstGeom>
          <a:solidFill>
            <a:srgbClr val="FAC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AF7D90-E128-45F6-960D-4AD1179B31FC}"/>
              </a:ext>
            </a:extLst>
          </p:cNvPr>
          <p:cNvSpPr txBox="1"/>
          <p:nvPr/>
        </p:nvSpPr>
        <p:spPr>
          <a:xfrm>
            <a:off x="1374980" y="2112855"/>
            <a:ext cx="405000" cy="369332"/>
          </a:xfrm>
          <a:prstGeom prst="rect">
            <a:avLst/>
          </a:prstGeom>
          <a:solidFill>
            <a:srgbClr val="0894C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7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C90EFF-0BAF-43B3-9FF8-8A577DA9DAE9}"/>
              </a:ext>
            </a:extLst>
          </p:cNvPr>
          <p:cNvSpPr txBox="1"/>
          <p:nvPr/>
        </p:nvSpPr>
        <p:spPr>
          <a:xfrm>
            <a:off x="3041740" y="4079979"/>
            <a:ext cx="404999" cy="369332"/>
          </a:xfrm>
          <a:prstGeom prst="rect">
            <a:avLst/>
          </a:prstGeom>
          <a:solidFill>
            <a:srgbClr val="CC242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8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B88DC-4A52-4D10-B834-226195CC5087}"/>
              </a:ext>
            </a:extLst>
          </p:cNvPr>
          <p:cNvSpPr txBox="1"/>
          <p:nvPr/>
        </p:nvSpPr>
        <p:spPr>
          <a:xfrm>
            <a:off x="5510609" y="3621183"/>
            <a:ext cx="464181" cy="369332"/>
          </a:xfrm>
          <a:prstGeom prst="rect">
            <a:avLst/>
          </a:prstGeom>
          <a:solidFill>
            <a:srgbClr val="008C7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10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6DCF09-CC3B-435F-907F-FC3F89A17001}"/>
              </a:ext>
            </a:extLst>
          </p:cNvPr>
          <p:cNvSpPr txBox="1"/>
          <p:nvPr/>
        </p:nvSpPr>
        <p:spPr>
          <a:xfrm>
            <a:off x="3886736" y="1560941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9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96C63C-4A9D-4EDD-8B15-77C1C64CE19C}"/>
              </a:ext>
            </a:extLst>
          </p:cNvPr>
          <p:cNvGrpSpPr/>
          <p:nvPr/>
        </p:nvGrpSpPr>
        <p:grpSpPr>
          <a:xfrm>
            <a:off x="1779980" y="1776182"/>
            <a:ext cx="1416443" cy="851211"/>
            <a:chOff x="395535" y="3722056"/>
            <a:chExt cx="1519240" cy="113494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A432E8-8AB9-4087-BC3D-86A609B11EA3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i="1" dirty="0">
                  <a:solidFill>
                    <a:schemeClr val="bg1"/>
                  </a:solidFill>
                  <a:cs typeface="Arial" pitchFamily="34" charset="0"/>
                </a:rPr>
                <a:t>Quick Wins</a:t>
              </a:r>
              <a:endParaRPr lang="ko-KR" altLang="en-US" sz="9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4AD194E-49F5-42CA-9FA6-1EB23C211CA9}"/>
                </a:ext>
              </a:extLst>
            </p:cNvPr>
            <p:cNvSpPr txBox="1"/>
            <p:nvPr/>
          </p:nvSpPr>
          <p:spPr>
            <a:xfrm>
              <a:off x="395537" y="3995229"/>
              <a:ext cx="1519238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Melakukan</a:t>
              </a:r>
              <a:r>
                <a:rPr lang="en-ID" sz="900" dirty="0">
                  <a:solidFill>
                    <a:schemeClr val="bg1"/>
                  </a:solidFill>
                </a:rPr>
                <a:t> monitoring dan </a:t>
              </a:r>
              <a:r>
                <a:rPr lang="en-ID" sz="900" dirty="0" err="1">
                  <a:solidFill>
                    <a:schemeClr val="bg1"/>
                  </a:solidFill>
                </a:rPr>
                <a:t>evaluasi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terhadap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pelaksanaan</a:t>
              </a:r>
              <a:r>
                <a:rPr lang="en-ID" sz="900" dirty="0">
                  <a:solidFill>
                    <a:schemeClr val="bg1"/>
                  </a:solidFill>
                </a:rPr>
                <a:t> dan </a:t>
              </a:r>
              <a:r>
                <a:rPr lang="en-ID" sz="900" dirty="0" err="1">
                  <a:solidFill>
                    <a:schemeClr val="bg1"/>
                  </a:solidFill>
                </a:rPr>
                <a:t>pencapaian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i="1" dirty="0">
                  <a:solidFill>
                    <a:schemeClr val="bg1"/>
                  </a:solidFill>
                </a:rPr>
                <a:t>quick wins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2FC250-64B1-4B73-BB46-67C362745966}"/>
              </a:ext>
            </a:extLst>
          </p:cNvPr>
          <p:cNvGrpSpPr/>
          <p:nvPr/>
        </p:nvGrpSpPr>
        <p:grpSpPr>
          <a:xfrm>
            <a:off x="4311940" y="1306699"/>
            <a:ext cx="1913366" cy="574213"/>
            <a:chOff x="395535" y="3722056"/>
            <a:chExt cx="2052227" cy="76561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48F74F-670D-4A8F-91C6-8C8E130A467D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Profesionalisme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ASN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6C535E-53D7-497E-B839-6FF87EA19C01}"/>
                </a:ext>
              </a:extLst>
            </p:cNvPr>
            <p:cNvSpPr txBox="1"/>
            <p:nvPr/>
          </p:nvSpPr>
          <p:spPr>
            <a:xfrm>
              <a:off x="395537" y="3995231"/>
              <a:ext cx="20522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Mengembangkan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profesionalisme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Pegawai</a:t>
              </a:r>
              <a:r>
                <a:rPr lang="en-ID" sz="900" dirty="0">
                  <a:solidFill>
                    <a:schemeClr val="bg1"/>
                  </a:solidFill>
                </a:rPr>
                <a:t> ASN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9AA136-7E39-4279-BD33-C1EE20579918}"/>
              </a:ext>
            </a:extLst>
          </p:cNvPr>
          <p:cNvGrpSpPr/>
          <p:nvPr/>
        </p:nvGrpSpPr>
        <p:grpSpPr>
          <a:xfrm>
            <a:off x="3464250" y="3805849"/>
            <a:ext cx="1488718" cy="712712"/>
            <a:chOff x="395535" y="3722056"/>
            <a:chExt cx="1596760" cy="9502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A5E0129-968C-4E91-803E-5DC6DB5472DF}"/>
                </a:ext>
              </a:extLst>
            </p:cNvPr>
            <p:cNvSpPr txBox="1"/>
            <p:nvPr/>
          </p:nvSpPr>
          <p:spPr>
            <a:xfrm>
              <a:off x="395535" y="3722056"/>
              <a:ext cx="1596760" cy="307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ID" sz="900" b="1" dirty="0" err="1">
                  <a:solidFill>
                    <a:schemeClr val="bg1"/>
                  </a:solidFill>
                </a:rPr>
                <a:t>Pengadaan</a:t>
              </a:r>
              <a:r>
                <a:rPr lang="en-ID" sz="900" b="1" dirty="0">
                  <a:solidFill>
                    <a:schemeClr val="bg1"/>
                  </a:solidFill>
                </a:rPr>
                <a:t> </a:t>
              </a:r>
              <a:r>
                <a:rPr lang="en-ID" sz="900" b="1" dirty="0" err="1">
                  <a:solidFill>
                    <a:schemeClr val="bg1"/>
                  </a:solidFill>
                </a:rPr>
                <a:t>barang</a:t>
              </a:r>
              <a:r>
                <a:rPr lang="en-ID" sz="900" b="1" dirty="0">
                  <a:solidFill>
                    <a:schemeClr val="bg1"/>
                  </a:solidFill>
                </a:rPr>
                <a:t>/</a:t>
              </a:r>
              <a:r>
                <a:rPr lang="en-ID" sz="900" b="1" dirty="0" err="1">
                  <a:solidFill>
                    <a:schemeClr val="bg1"/>
                  </a:solidFill>
                </a:rPr>
                <a:t>jasa</a:t>
              </a:r>
              <a:r>
                <a:rPr lang="en-ID" sz="900" b="1" dirty="0">
                  <a:solidFill>
                    <a:schemeClr val="bg1"/>
                  </a:solidFill>
                </a:rPr>
                <a:t> 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6C6D4B-5554-46F1-BF9D-C16C3F45E6BD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Meningkatkan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kualitas</a:t>
              </a:r>
              <a:r>
                <a:rPr lang="en-ID" sz="900" dirty="0">
                  <a:solidFill>
                    <a:schemeClr val="bg1"/>
                  </a:solidFill>
                </a:rPr>
                <a:t> tata Kelola </a:t>
              </a:r>
              <a:r>
                <a:rPr lang="en-ID" sz="900" dirty="0" err="1">
                  <a:solidFill>
                    <a:schemeClr val="bg1"/>
                  </a:solidFill>
                </a:rPr>
                <a:t>pengadaan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barang</a:t>
              </a:r>
              <a:r>
                <a:rPr lang="en-ID" sz="900" dirty="0">
                  <a:solidFill>
                    <a:schemeClr val="bg1"/>
                  </a:solidFill>
                </a:rPr>
                <a:t>/</a:t>
              </a:r>
              <a:r>
                <a:rPr lang="en-ID" sz="900" dirty="0" err="1">
                  <a:solidFill>
                    <a:schemeClr val="bg1"/>
                  </a:solidFill>
                </a:rPr>
                <a:t>jasa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E713F7-3976-456B-AB5C-12ADA2AC629B}"/>
              </a:ext>
            </a:extLst>
          </p:cNvPr>
          <p:cNvGrpSpPr/>
          <p:nvPr/>
        </p:nvGrpSpPr>
        <p:grpSpPr>
          <a:xfrm>
            <a:off x="5981549" y="3349604"/>
            <a:ext cx="1416443" cy="851212"/>
            <a:chOff x="395535" y="3722056"/>
            <a:chExt cx="1519240" cy="11349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6CF5A6-F5F8-409E-AD62-EF3C9E059E62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Organisasi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A7D80-22B3-4C24-BEE4-5DCC4FD6E288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Melakukan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restrukturisasi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organisasi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berbasis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kinerja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1" name="Rectangle 16">
            <a:extLst>
              <a:ext uri="{FF2B5EF4-FFF2-40B4-BE49-F238E27FC236}">
                <a16:creationId xmlns:a16="http://schemas.microsoft.com/office/drawing/2014/main" id="{13DF04BF-82DA-4898-9E36-26BE516406C2}"/>
              </a:ext>
            </a:extLst>
          </p:cNvPr>
          <p:cNvSpPr/>
          <p:nvPr/>
        </p:nvSpPr>
        <p:spPr>
          <a:xfrm rot="2700000">
            <a:off x="2889219" y="3038891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90A27490-8934-4D62-BB52-9C4797804F2B}"/>
              </a:ext>
            </a:extLst>
          </p:cNvPr>
          <p:cNvSpPr/>
          <p:nvPr/>
        </p:nvSpPr>
        <p:spPr>
          <a:xfrm>
            <a:off x="1609579" y="3108620"/>
            <a:ext cx="247097" cy="2313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63DBD0EE-B56D-4314-9BFC-CE3308AA090D}"/>
              </a:ext>
            </a:extLst>
          </p:cNvPr>
          <p:cNvSpPr/>
          <p:nvPr/>
        </p:nvSpPr>
        <p:spPr>
          <a:xfrm>
            <a:off x="4095619" y="2509166"/>
            <a:ext cx="292028" cy="24411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44" name="Oval 21">
            <a:extLst>
              <a:ext uri="{FF2B5EF4-FFF2-40B4-BE49-F238E27FC236}">
                <a16:creationId xmlns:a16="http://schemas.microsoft.com/office/drawing/2014/main" id="{2B9F48A3-7A0C-4788-996A-66D0F0FFCCAD}"/>
              </a:ext>
            </a:extLst>
          </p:cNvPr>
          <p:cNvSpPr>
            <a:spLocks noChangeAspect="1"/>
          </p:cNvSpPr>
          <p:nvPr/>
        </p:nvSpPr>
        <p:spPr>
          <a:xfrm>
            <a:off x="5360940" y="2494989"/>
            <a:ext cx="286429" cy="28882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EE0B6F-B34F-4C9E-B218-CE68EF5B0985}"/>
              </a:ext>
            </a:extLst>
          </p:cNvPr>
          <p:cNvSpPr txBox="1"/>
          <p:nvPr/>
        </p:nvSpPr>
        <p:spPr>
          <a:xfrm>
            <a:off x="49378" y="756066"/>
            <a:ext cx="5405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Berdasarkan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Rekomendasi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Kementerian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Pendayagunaan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Aparatur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Negara dan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Reformasi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Birokrasi</a:t>
            </a:r>
            <a:endParaRPr lang="en-US" altLang="ko-KR" sz="900" i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C4F7A09-DA18-49BF-B4D8-223E1AC9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99" y="1018525"/>
            <a:ext cx="1869508" cy="18208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52"/>
          <p:cNvSpPr/>
          <p:nvPr/>
        </p:nvSpPr>
        <p:spPr>
          <a:xfrm rot="10800000">
            <a:off x="6013321" y="15195"/>
            <a:ext cx="1020786" cy="519684"/>
          </a:xfrm>
          <a:custGeom>
            <a:avLst/>
            <a:gdLst/>
            <a:ahLst/>
            <a:cxnLst/>
            <a:rect l="l" t="t" r="r" b="b"/>
            <a:pathLst>
              <a:path w="89035" h="44484" extrusionOk="0">
                <a:moveTo>
                  <a:pt x="44518" y="1"/>
                </a:moveTo>
                <a:lnTo>
                  <a:pt x="1" y="44484"/>
                </a:lnTo>
                <a:lnTo>
                  <a:pt x="24365" y="44484"/>
                </a:lnTo>
                <a:lnTo>
                  <a:pt x="44518" y="24298"/>
                </a:lnTo>
                <a:lnTo>
                  <a:pt x="64671" y="44484"/>
                </a:lnTo>
                <a:lnTo>
                  <a:pt x="89035" y="44484"/>
                </a:lnTo>
                <a:lnTo>
                  <a:pt x="445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52"/>
          <p:cNvSpPr/>
          <p:nvPr/>
        </p:nvSpPr>
        <p:spPr>
          <a:xfrm>
            <a:off x="3453025" y="-4800"/>
            <a:ext cx="8373300" cy="5153100"/>
          </a:xfrm>
          <a:prstGeom prst="parallelogram">
            <a:avLst>
              <a:gd name="adj" fmla="val 9340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52"/>
          <p:cNvSpPr/>
          <p:nvPr/>
        </p:nvSpPr>
        <p:spPr>
          <a:xfrm>
            <a:off x="720000" y="410041"/>
            <a:ext cx="4723500" cy="239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8" name="Google Shape;2788;p52"/>
          <p:cNvGrpSpPr/>
          <p:nvPr/>
        </p:nvGrpSpPr>
        <p:grpSpPr>
          <a:xfrm>
            <a:off x="8167790" y="4130065"/>
            <a:ext cx="976205" cy="994363"/>
            <a:chOff x="8135935" y="2091762"/>
            <a:chExt cx="973188" cy="972958"/>
          </a:xfrm>
        </p:grpSpPr>
        <p:sp>
          <p:nvSpPr>
            <p:cNvPr id="2789" name="Google Shape;2789;p52"/>
            <p:cNvSpPr/>
            <p:nvPr/>
          </p:nvSpPr>
          <p:spPr>
            <a:xfrm>
              <a:off x="8985318" y="2940901"/>
              <a:ext cx="46479" cy="46490"/>
            </a:xfrm>
            <a:custGeom>
              <a:avLst/>
              <a:gdLst/>
              <a:ahLst/>
              <a:cxnLst/>
              <a:rect l="l" t="t" r="r" b="b"/>
              <a:pathLst>
                <a:path w="4078" h="4079" extrusionOk="0">
                  <a:moveTo>
                    <a:pt x="2039" y="1"/>
                  </a:moveTo>
                  <a:cubicBezTo>
                    <a:pt x="903" y="1"/>
                    <a:pt x="0" y="903"/>
                    <a:pt x="0" y="2040"/>
                  </a:cubicBezTo>
                  <a:cubicBezTo>
                    <a:pt x="0" y="3176"/>
                    <a:pt x="903" y="4078"/>
                    <a:pt x="2039" y="4078"/>
                  </a:cubicBezTo>
                  <a:cubicBezTo>
                    <a:pt x="3175" y="4078"/>
                    <a:pt x="4078" y="3176"/>
                    <a:pt x="4078" y="2040"/>
                  </a:cubicBezTo>
                  <a:cubicBezTo>
                    <a:pt x="4078" y="903"/>
                    <a:pt x="3175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2"/>
            <p:cNvSpPr/>
            <p:nvPr/>
          </p:nvSpPr>
          <p:spPr>
            <a:xfrm>
              <a:off x="8903421" y="2863573"/>
              <a:ext cx="51437" cy="46867"/>
            </a:xfrm>
            <a:custGeom>
              <a:avLst/>
              <a:gdLst/>
              <a:ahLst/>
              <a:cxnLst/>
              <a:rect l="l" t="t" r="r" b="b"/>
              <a:pathLst>
                <a:path w="4513" h="4112" extrusionOk="0">
                  <a:moveTo>
                    <a:pt x="2039" y="1"/>
                  </a:moveTo>
                  <a:cubicBezTo>
                    <a:pt x="1070" y="1"/>
                    <a:pt x="1" y="936"/>
                    <a:pt x="1" y="2039"/>
                  </a:cubicBezTo>
                  <a:cubicBezTo>
                    <a:pt x="1" y="3175"/>
                    <a:pt x="1070" y="4111"/>
                    <a:pt x="2039" y="4111"/>
                  </a:cubicBezTo>
                  <a:lnTo>
                    <a:pt x="2474" y="4111"/>
                  </a:lnTo>
                  <a:cubicBezTo>
                    <a:pt x="3577" y="4111"/>
                    <a:pt x="4513" y="3175"/>
                    <a:pt x="4513" y="2039"/>
                  </a:cubicBezTo>
                  <a:cubicBezTo>
                    <a:pt x="4513" y="936"/>
                    <a:pt x="3610" y="1"/>
                    <a:pt x="2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2"/>
            <p:cNvSpPr/>
            <p:nvPr/>
          </p:nvSpPr>
          <p:spPr>
            <a:xfrm>
              <a:off x="8903421" y="2554625"/>
              <a:ext cx="51437" cy="46479"/>
            </a:xfrm>
            <a:custGeom>
              <a:avLst/>
              <a:gdLst/>
              <a:ahLst/>
              <a:cxnLst/>
              <a:rect l="l" t="t" r="r" b="b"/>
              <a:pathLst>
                <a:path w="4513" h="4078" extrusionOk="0">
                  <a:moveTo>
                    <a:pt x="2039" y="0"/>
                  </a:moveTo>
                  <a:cubicBezTo>
                    <a:pt x="1070" y="0"/>
                    <a:pt x="1" y="903"/>
                    <a:pt x="1" y="2039"/>
                  </a:cubicBezTo>
                  <a:cubicBezTo>
                    <a:pt x="1" y="3175"/>
                    <a:pt x="1070" y="4078"/>
                    <a:pt x="2039" y="4078"/>
                  </a:cubicBezTo>
                  <a:lnTo>
                    <a:pt x="2474" y="4078"/>
                  </a:lnTo>
                  <a:cubicBezTo>
                    <a:pt x="3577" y="4078"/>
                    <a:pt x="4513" y="3175"/>
                    <a:pt x="4513" y="2039"/>
                  </a:cubicBezTo>
                  <a:cubicBezTo>
                    <a:pt x="4513" y="903"/>
                    <a:pt x="3610" y="0"/>
                    <a:pt x="2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2"/>
            <p:cNvSpPr/>
            <p:nvPr/>
          </p:nvSpPr>
          <p:spPr>
            <a:xfrm>
              <a:off x="8753350" y="2396526"/>
              <a:ext cx="46867" cy="50297"/>
            </a:xfrm>
            <a:custGeom>
              <a:avLst/>
              <a:gdLst/>
              <a:ahLst/>
              <a:cxnLst/>
              <a:rect l="l" t="t" r="r" b="b"/>
              <a:pathLst>
                <a:path w="4112" h="4413" extrusionOk="0">
                  <a:moveTo>
                    <a:pt x="2039" y="0"/>
                  </a:moveTo>
                  <a:cubicBezTo>
                    <a:pt x="937" y="0"/>
                    <a:pt x="1" y="1070"/>
                    <a:pt x="1" y="2039"/>
                  </a:cubicBezTo>
                  <a:lnTo>
                    <a:pt x="1" y="2240"/>
                  </a:lnTo>
                  <a:lnTo>
                    <a:pt x="1" y="2407"/>
                  </a:lnTo>
                  <a:cubicBezTo>
                    <a:pt x="34" y="3376"/>
                    <a:pt x="703" y="4212"/>
                    <a:pt x="1638" y="4379"/>
                  </a:cubicBezTo>
                  <a:cubicBezTo>
                    <a:pt x="1772" y="4412"/>
                    <a:pt x="1872" y="4412"/>
                    <a:pt x="2039" y="4412"/>
                  </a:cubicBezTo>
                  <a:cubicBezTo>
                    <a:pt x="2173" y="4412"/>
                    <a:pt x="2340" y="4412"/>
                    <a:pt x="2474" y="4379"/>
                  </a:cubicBezTo>
                  <a:cubicBezTo>
                    <a:pt x="3009" y="4245"/>
                    <a:pt x="3477" y="3978"/>
                    <a:pt x="3777" y="3543"/>
                  </a:cubicBezTo>
                  <a:cubicBezTo>
                    <a:pt x="3844" y="3409"/>
                    <a:pt x="3878" y="3343"/>
                    <a:pt x="3944" y="3209"/>
                  </a:cubicBezTo>
                  <a:cubicBezTo>
                    <a:pt x="4011" y="3042"/>
                    <a:pt x="4011" y="2908"/>
                    <a:pt x="4078" y="2741"/>
                  </a:cubicBezTo>
                  <a:cubicBezTo>
                    <a:pt x="4078" y="2708"/>
                    <a:pt x="4078" y="2607"/>
                    <a:pt x="4112" y="2507"/>
                  </a:cubicBezTo>
                  <a:lnTo>
                    <a:pt x="4112" y="2407"/>
                  </a:lnTo>
                  <a:lnTo>
                    <a:pt x="4112" y="2373"/>
                  </a:lnTo>
                  <a:lnTo>
                    <a:pt x="4112" y="2039"/>
                  </a:lnTo>
                  <a:cubicBezTo>
                    <a:pt x="4112" y="1070"/>
                    <a:pt x="3176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2"/>
            <p:cNvSpPr/>
            <p:nvPr/>
          </p:nvSpPr>
          <p:spPr>
            <a:xfrm>
              <a:off x="8985318" y="2786621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0"/>
                  </a:moveTo>
                  <a:cubicBezTo>
                    <a:pt x="903" y="0"/>
                    <a:pt x="0" y="903"/>
                    <a:pt x="0" y="2039"/>
                  </a:cubicBezTo>
                  <a:cubicBezTo>
                    <a:pt x="0" y="3175"/>
                    <a:pt x="903" y="4078"/>
                    <a:pt x="2039" y="4078"/>
                  </a:cubicBezTo>
                  <a:cubicBezTo>
                    <a:pt x="3175" y="4078"/>
                    <a:pt x="4078" y="3175"/>
                    <a:pt x="4078" y="2039"/>
                  </a:cubicBezTo>
                  <a:cubicBezTo>
                    <a:pt x="4078" y="903"/>
                    <a:pt x="3175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2"/>
            <p:cNvSpPr/>
            <p:nvPr/>
          </p:nvSpPr>
          <p:spPr>
            <a:xfrm>
              <a:off x="8985318" y="2477285"/>
              <a:ext cx="46479" cy="46867"/>
            </a:xfrm>
            <a:custGeom>
              <a:avLst/>
              <a:gdLst/>
              <a:ahLst/>
              <a:cxnLst/>
              <a:rect l="l" t="t" r="r" b="b"/>
              <a:pathLst>
                <a:path w="4078" h="4112" extrusionOk="0">
                  <a:moveTo>
                    <a:pt x="2039" y="1"/>
                  </a:moveTo>
                  <a:cubicBezTo>
                    <a:pt x="903" y="1"/>
                    <a:pt x="0" y="937"/>
                    <a:pt x="0" y="2073"/>
                  </a:cubicBezTo>
                  <a:cubicBezTo>
                    <a:pt x="0" y="3243"/>
                    <a:pt x="903" y="4111"/>
                    <a:pt x="2039" y="4111"/>
                  </a:cubicBezTo>
                  <a:cubicBezTo>
                    <a:pt x="3175" y="4111"/>
                    <a:pt x="4078" y="3176"/>
                    <a:pt x="4078" y="2073"/>
                  </a:cubicBezTo>
                  <a:cubicBezTo>
                    <a:pt x="4078" y="937"/>
                    <a:pt x="3175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2"/>
            <p:cNvSpPr/>
            <p:nvPr/>
          </p:nvSpPr>
          <p:spPr>
            <a:xfrm>
              <a:off x="8903421" y="2246053"/>
              <a:ext cx="51437" cy="46479"/>
            </a:xfrm>
            <a:custGeom>
              <a:avLst/>
              <a:gdLst/>
              <a:ahLst/>
              <a:cxnLst/>
              <a:rect l="l" t="t" r="r" b="b"/>
              <a:pathLst>
                <a:path w="4513" h="4078" extrusionOk="0">
                  <a:moveTo>
                    <a:pt x="2039" y="0"/>
                  </a:moveTo>
                  <a:cubicBezTo>
                    <a:pt x="1070" y="0"/>
                    <a:pt x="1" y="903"/>
                    <a:pt x="1" y="2039"/>
                  </a:cubicBezTo>
                  <a:cubicBezTo>
                    <a:pt x="1" y="3175"/>
                    <a:pt x="1070" y="4078"/>
                    <a:pt x="2039" y="4078"/>
                  </a:cubicBezTo>
                  <a:lnTo>
                    <a:pt x="2474" y="4078"/>
                  </a:lnTo>
                  <a:cubicBezTo>
                    <a:pt x="3577" y="4078"/>
                    <a:pt x="4513" y="3175"/>
                    <a:pt x="4513" y="2039"/>
                  </a:cubicBezTo>
                  <a:cubicBezTo>
                    <a:pt x="4513" y="903"/>
                    <a:pt x="3610" y="0"/>
                    <a:pt x="2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2"/>
            <p:cNvSpPr/>
            <p:nvPr/>
          </p:nvSpPr>
          <p:spPr>
            <a:xfrm>
              <a:off x="8830677" y="2786621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0"/>
                  </a:moveTo>
                  <a:cubicBezTo>
                    <a:pt x="1036" y="0"/>
                    <a:pt x="234" y="702"/>
                    <a:pt x="34" y="1605"/>
                  </a:cubicBezTo>
                  <a:cubicBezTo>
                    <a:pt x="0" y="1738"/>
                    <a:pt x="0" y="1872"/>
                    <a:pt x="0" y="2039"/>
                  </a:cubicBezTo>
                  <a:cubicBezTo>
                    <a:pt x="0" y="2173"/>
                    <a:pt x="0" y="2340"/>
                    <a:pt x="34" y="2440"/>
                  </a:cubicBezTo>
                  <a:cubicBezTo>
                    <a:pt x="234" y="3376"/>
                    <a:pt x="1070" y="4078"/>
                    <a:pt x="2039" y="4078"/>
                  </a:cubicBezTo>
                  <a:cubicBezTo>
                    <a:pt x="3008" y="4078"/>
                    <a:pt x="3844" y="3376"/>
                    <a:pt x="4044" y="2440"/>
                  </a:cubicBezTo>
                  <a:cubicBezTo>
                    <a:pt x="4078" y="2340"/>
                    <a:pt x="4078" y="2206"/>
                    <a:pt x="4078" y="2039"/>
                  </a:cubicBezTo>
                  <a:cubicBezTo>
                    <a:pt x="4078" y="1905"/>
                    <a:pt x="4078" y="1738"/>
                    <a:pt x="4044" y="1605"/>
                  </a:cubicBezTo>
                  <a:cubicBezTo>
                    <a:pt x="3844" y="702"/>
                    <a:pt x="3042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2"/>
            <p:cNvSpPr/>
            <p:nvPr/>
          </p:nvSpPr>
          <p:spPr>
            <a:xfrm>
              <a:off x="8830677" y="2323005"/>
              <a:ext cx="46479" cy="46867"/>
            </a:xfrm>
            <a:custGeom>
              <a:avLst/>
              <a:gdLst/>
              <a:ahLst/>
              <a:cxnLst/>
              <a:rect l="l" t="t" r="r" b="b"/>
              <a:pathLst>
                <a:path w="4078" h="4112" extrusionOk="0">
                  <a:moveTo>
                    <a:pt x="2039" y="0"/>
                  </a:moveTo>
                  <a:cubicBezTo>
                    <a:pt x="903" y="0"/>
                    <a:pt x="0" y="936"/>
                    <a:pt x="0" y="2072"/>
                  </a:cubicBezTo>
                  <a:cubicBezTo>
                    <a:pt x="34" y="3175"/>
                    <a:pt x="903" y="4111"/>
                    <a:pt x="2039" y="4111"/>
                  </a:cubicBezTo>
                  <a:cubicBezTo>
                    <a:pt x="3175" y="4111"/>
                    <a:pt x="4078" y="3175"/>
                    <a:pt x="4078" y="2072"/>
                  </a:cubicBezTo>
                  <a:cubicBezTo>
                    <a:pt x="4078" y="936"/>
                    <a:pt x="3175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2"/>
            <p:cNvSpPr/>
            <p:nvPr/>
          </p:nvSpPr>
          <p:spPr>
            <a:xfrm>
              <a:off x="8830677" y="2940901"/>
              <a:ext cx="46479" cy="46490"/>
            </a:xfrm>
            <a:custGeom>
              <a:avLst/>
              <a:gdLst/>
              <a:ahLst/>
              <a:cxnLst/>
              <a:rect l="l" t="t" r="r" b="b"/>
              <a:pathLst>
                <a:path w="4078" h="4079" extrusionOk="0">
                  <a:moveTo>
                    <a:pt x="2039" y="1"/>
                  </a:moveTo>
                  <a:cubicBezTo>
                    <a:pt x="903" y="1"/>
                    <a:pt x="0" y="903"/>
                    <a:pt x="0" y="2040"/>
                  </a:cubicBezTo>
                  <a:cubicBezTo>
                    <a:pt x="34" y="3176"/>
                    <a:pt x="903" y="4078"/>
                    <a:pt x="2039" y="4078"/>
                  </a:cubicBezTo>
                  <a:cubicBezTo>
                    <a:pt x="3175" y="4078"/>
                    <a:pt x="4078" y="3176"/>
                    <a:pt x="4078" y="2040"/>
                  </a:cubicBezTo>
                  <a:cubicBezTo>
                    <a:pt x="4078" y="903"/>
                    <a:pt x="3175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2"/>
            <p:cNvSpPr/>
            <p:nvPr/>
          </p:nvSpPr>
          <p:spPr>
            <a:xfrm>
              <a:off x="8753350" y="2555001"/>
              <a:ext cx="46867" cy="46867"/>
            </a:xfrm>
            <a:custGeom>
              <a:avLst/>
              <a:gdLst/>
              <a:ahLst/>
              <a:cxnLst/>
              <a:rect l="l" t="t" r="r" b="b"/>
              <a:pathLst>
                <a:path w="4112" h="4112" extrusionOk="0">
                  <a:moveTo>
                    <a:pt x="2073" y="1"/>
                  </a:moveTo>
                  <a:cubicBezTo>
                    <a:pt x="937" y="1"/>
                    <a:pt x="1" y="903"/>
                    <a:pt x="1" y="2039"/>
                  </a:cubicBezTo>
                  <a:cubicBezTo>
                    <a:pt x="1" y="3176"/>
                    <a:pt x="937" y="4111"/>
                    <a:pt x="2073" y="4111"/>
                  </a:cubicBezTo>
                  <a:cubicBezTo>
                    <a:pt x="3176" y="4111"/>
                    <a:pt x="4112" y="3176"/>
                    <a:pt x="4112" y="2039"/>
                  </a:cubicBezTo>
                  <a:cubicBezTo>
                    <a:pt x="4112" y="903"/>
                    <a:pt x="3176" y="1"/>
                    <a:pt x="2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2"/>
            <p:cNvSpPr/>
            <p:nvPr/>
          </p:nvSpPr>
          <p:spPr>
            <a:xfrm>
              <a:off x="8830677" y="2632341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0"/>
                  </a:moveTo>
                  <a:cubicBezTo>
                    <a:pt x="903" y="0"/>
                    <a:pt x="0" y="902"/>
                    <a:pt x="0" y="2039"/>
                  </a:cubicBezTo>
                  <a:cubicBezTo>
                    <a:pt x="34" y="3175"/>
                    <a:pt x="903" y="4077"/>
                    <a:pt x="2039" y="4077"/>
                  </a:cubicBezTo>
                  <a:cubicBezTo>
                    <a:pt x="3175" y="4077"/>
                    <a:pt x="4078" y="3175"/>
                    <a:pt x="4078" y="2039"/>
                  </a:cubicBezTo>
                  <a:cubicBezTo>
                    <a:pt x="4078" y="902"/>
                    <a:pt x="3175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2"/>
            <p:cNvSpPr/>
            <p:nvPr/>
          </p:nvSpPr>
          <p:spPr>
            <a:xfrm>
              <a:off x="8830677" y="2477285"/>
              <a:ext cx="46479" cy="46867"/>
            </a:xfrm>
            <a:custGeom>
              <a:avLst/>
              <a:gdLst/>
              <a:ahLst/>
              <a:cxnLst/>
              <a:rect l="l" t="t" r="r" b="b"/>
              <a:pathLst>
                <a:path w="4078" h="4112" extrusionOk="0">
                  <a:moveTo>
                    <a:pt x="2039" y="1"/>
                  </a:moveTo>
                  <a:cubicBezTo>
                    <a:pt x="1036" y="1"/>
                    <a:pt x="234" y="736"/>
                    <a:pt x="34" y="1638"/>
                  </a:cubicBezTo>
                  <a:cubicBezTo>
                    <a:pt x="0" y="1772"/>
                    <a:pt x="0" y="1906"/>
                    <a:pt x="0" y="2073"/>
                  </a:cubicBezTo>
                  <a:cubicBezTo>
                    <a:pt x="0" y="2173"/>
                    <a:pt x="0" y="2340"/>
                    <a:pt x="34" y="2474"/>
                  </a:cubicBezTo>
                  <a:cubicBezTo>
                    <a:pt x="234" y="3443"/>
                    <a:pt x="1070" y="4111"/>
                    <a:pt x="2039" y="4111"/>
                  </a:cubicBezTo>
                  <a:cubicBezTo>
                    <a:pt x="3008" y="4111"/>
                    <a:pt x="3844" y="3410"/>
                    <a:pt x="4044" y="2474"/>
                  </a:cubicBezTo>
                  <a:cubicBezTo>
                    <a:pt x="4078" y="2340"/>
                    <a:pt x="4078" y="2240"/>
                    <a:pt x="4078" y="2073"/>
                  </a:cubicBezTo>
                  <a:cubicBezTo>
                    <a:pt x="4078" y="1939"/>
                    <a:pt x="4078" y="1772"/>
                    <a:pt x="4044" y="1638"/>
                  </a:cubicBezTo>
                  <a:cubicBezTo>
                    <a:pt x="3844" y="736"/>
                    <a:pt x="3042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2"/>
            <p:cNvSpPr/>
            <p:nvPr/>
          </p:nvSpPr>
          <p:spPr>
            <a:xfrm>
              <a:off x="8985318" y="2323005"/>
              <a:ext cx="46479" cy="46867"/>
            </a:xfrm>
            <a:custGeom>
              <a:avLst/>
              <a:gdLst/>
              <a:ahLst/>
              <a:cxnLst/>
              <a:rect l="l" t="t" r="r" b="b"/>
              <a:pathLst>
                <a:path w="4078" h="4112" extrusionOk="0">
                  <a:moveTo>
                    <a:pt x="2039" y="0"/>
                  </a:moveTo>
                  <a:cubicBezTo>
                    <a:pt x="903" y="0"/>
                    <a:pt x="0" y="936"/>
                    <a:pt x="0" y="2072"/>
                  </a:cubicBezTo>
                  <a:cubicBezTo>
                    <a:pt x="0" y="3175"/>
                    <a:pt x="903" y="4111"/>
                    <a:pt x="2039" y="4111"/>
                  </a:cubicBezTo>
                  <a:cubicBezTo>
                    <a:pt x="3175" y="4111"/>
                    <a:pt x="4078" y="3175"/>
                    <a:pt x="4078" y="2072"/>
                  </a:cubicBezTo>
                  <a:cubicBezTo>
                    <a:pt x="4078" y="936"/>
                    <a:pt x="3175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2"/>
            <p:cNvSpPr/>
            <p:nvPr/>
          </p:nvSpPr>
          <p:spPr>
            <a:xfrm>
              <a:off x="9062257" y="2396150"/>
              <a:ext cx="46867" cy="50673"/>
            </a:xfrm>
            <a:custGeom>
              <a:avLst/>
              <a:gdLst/>
              <a:ahLst/>
              <a:cxnLst/>
              <a:rect l="l" t="t" r="r" b="b"/>
              <a:pathLst>
                <a:path w="4112" h="4446" extrusionOk="0">
                  <a:moveTo>
                    <a:pt x="2072" y="0"/>
                  </a:moveTo>
                  <a:cubicBezTo>
                    <a:pt x="936" y="0"/>
                    <a:pt x="0" y="1070"/>
                    <a:pt x="0" y="2039"/>
                  </a:cubicBezTo>
                  <a:lnTo>
                    <a:pt x="0" y="2239"/>
                  </a:lnTo>
                  <a:lnTo>
                    <a:pt x="0" y="2406"/>
                  </a:lnTo>
                  <a:cubicBezTo>
                    <a:pt x="34" y="3409"/>
                    <a:pt x="736" y="4245"/>
                    <a:pt x="1638" y="4412"/>
                  </a:cubicBezTo>
                  <a:cubicBezTo>
                    <a:pt x="1772" y="4445"/>
                    <a:pt x="1905" y="4445"/>
                    <a:pt x="2072" y="4445"/>
                  </a:cubicBezTo>
                  <a:cubicBezTo>
                    <a:pt x="2173" y="4445"/>
                    <a:pt x="2340" y="4445"/>
                    <a:pt x="2473" y="4412"/>
                  </a:cubicBezTo>
                  <a:cubicBezTo>
                    <a:pt x="3409" y="4211"/>
                    <a:pt x="4111" y="3409"/>
                    <a:pt x="4111" y="2406"/>
                  </a:cubicBezTo>
                  <a:lnTo>
                    <a:pt x="4111" y="2239"/>
                  </a:lnTo>
                  <a:lnTo>
                    <a:pt x="4111" y="2039"/>
                  </a:lnTo>
                  <a:cubicBezTo>
                    <a:pt x="4111" y="1070"/>
                    <a:pt x="317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2"/>
            <p:cNvSpPr/>
            <p:nvPr/>
          </p:nvSpPr>
          <p:spPr>
            <a:xfrm>
              <a:off x="9062257" y="2246053"/>
              <a:ext cx="46867" cy="46479"/>
            </a:xfrm>
            <a:custGeom>
              <a:avLst/>
              <a:gdLst/>
              <a:ahLst/>
              <a:cxnLst/>
              <a:rect l="l" t="t" r="r" b="b"/>
              <a:pathLst>
                <a:path w="4112" h="4078" extrusionOk="0">
                  <a:moveTo>
                    <a:pt x="2072" y="0"/>
                  </a:moveTo>
                  <a:cubicBezTo>
                    <a:pt x="936" y="0"/>
                    <a:pt x="0" y="903"/>
                    <a:pt x="0" y="2039"/>
                  </a:cubicBezTo>
                  <a:cubicBezTo>
                    <a:pt x="0" y="3175"/>
                    <a:pt x="936" y="4078"/>
                    <a:pt x="2072" y="4078"/>
                  </a:cubicBezTo>
                  <a:cubicBezTo>
                    <a:pt x="3209" y="4078"/>
                    <a:pt x="4111" y="3175"/>
                    <a:pt x="4111" y="2039"/>
                  </a:cubicBezTo>
                  <a:cubicBezTo>
                    <a:pt x="4111" y="903"/>
                    <a:pt x="3209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2"/>
            <p:cNvSpPr/>
            <p:nvPr/>
          </p:nvSpPr>
          <p:spPr>
            <a:xfrm>
              <a:off x="8908755" y="2400721"/>
              <a:ext cx="46103" cy="47243"/>
            </a:xfrm>
            <a:custGeom>
              <a:avLst/>
              <a:gdLst/>
              <a:ahLst/>
              <a:cxnLst/>
              <a:rect l="l" t="t" r="r" b="b"/>
              <a:pathLst>
                <a:path w="4045" h="4145" extrusionOk="0">
                  <a:moveTo>
                    <a:pt x="1605" y="0"/>
                  </a:moveTo>
                  <a:cubicBezTo>
                    <a:pt x="669" y="0"/>
                    <a:pt x="1" y="702"/>
                    <a:pt x="1" y="1671"/>
                  </a:cubicBezTo>
                  <a:lnTo>
                    <a:pt x="1" y="1939"/>
                  </a:lnTo>
                  <a:lnTo>
                    <a:pt x="1" y="2106"/>
                  </a:lnTo>
                  <a:cubicBezTo>
                    <a:pt x="1" y="3041"/>
                    <a:pt x="702" y="3877"/>
                    <a:pt x="1605" y="4111"/>
                  </a:cubicBezTo>
                  <a:lnTo>
                    <a:pt x="1605" y="4144"/>
                  </a:lnTo>
                  <a:lnTo>
                    <a:pt x="2006" y="4144"/>
                  </a:lnTo>
                  <a:cubicBezTo>
                    <a:pt x="2106" y="4144"/>
                    <a:pt x="2273" y="4144"/>
                    <a:pt x="2407" y="4111"/>
                  </a:cubicBezTo>
                  <a:cubicBezTo>
                    <a:pt x="3343" y="3877"/>
                    <a:pt x="4045" y="3108"/>
                    <a:pt x="4045" y="2106"/>
                  </a:cubicBezTo>
                  <a:lnTo>
                    <a:pt x="4045" y="1872"/>
                  </a:lnTo>
                  <a:lnTo>
                    <a:pt x="4045" y="1705"/>
                  </a:lnTo>
                  <a:cubicBezTo>
                    <a:pt x="4011" y="869"/>
                    <a:pt x="3610" y="301"/>
                    <a:pt x="2541" y="67"/>
                  </a:cubicBezTo>
                  <a:cubicBezTo>
                    <a:pt x="2373" y="34"/>
                    <a:pt x="2173" y="0"/>
                    <a:pt x="2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2"/>
            <p:cNvSpPr/>
            <p:nvPr/>
          </p:nvSpPr>
          <p:spPr>
            <a:xfrm>
              <a:off x="8907992" y="2709293"/>
              <a:ext cx="46867" cy="46091"/>
            </a:xfrm>
            <a:custGeom>
              <a:avLst/>
              <a:gdLst/>
              <a:ahLst/>
              <a:cxnLst/>
              <a:rect l="l" t="t" r="r" b="b"/>
              <a:pathLst>
                <a:path w="4112" h="4044" extrusionOk="0">
                  <a:moveTo>
                    <a:pt x="1638" y="0"/>
                  </a:moveTo>
                  <a:cubicBezTo>
                    <a:pt x="669" y="0"/>
                    <a:pt x="1" y="869"/>
                    <a:pt x="1" y="1838"/>
                  </a:cubicBezTo>
                  <a:lnTo>
                    <a:pt x="1" y="1972"/>
                  </a:lnTo>
                  <a:lnTo>
                    <a:pt x="1" y="2039"/>
                  </a:lnTo>
                  <a:cubicBezTo>
                    <a:pt x="1" y="2607"/>
                    <a:pt x="235" y="3108"/>
                    <a:pt x="602" y="3442"/>
                  </a:cubicBezTo>
                  <a:lnTo>
                    <a:pt x="803" y="3643"/>
                  </a:lnTo>
                  <a:lnTo>
                    <a:pt x="836" y="3676"/>
                  </a:lnTo>
                  <a:cubicBezTo>
                    <a:pt x="1070" y="3843"/>
                    <a:pt x="1304" y="3977"/>
                    <a:pt x="1605" y="4011"/>
                  </a:cubicBezTo>
                  <a:lnTo>
                    <a:pt x="1638" y="4044"/>
                  </a:lnTo>
                  <a:lnTo>
                    <a:pt x="2073" y="4044"/>
                  </a:lnTo>
                  <a:cubicBezTo>
                    <a:pt x="2173" y="4044"/>
                    <a:pt x="2340" y="4044"/>
                    <a:pt x="2474" y="4011"/>
                  </a:cubicBezTo>
                  <a:cubicBezTo>
                    <a:pt x="3410" y="3810"/>
                    <a:pt x="4112" y="3008"/>
                    <a:pt x="4112" y="2005"/>
                  </a:cubicBezTo>
                  <a:lnTo>
                    <a:pt x="4112" y="1938"/>
                  </a:lnTo>
                  <a:lnTo>
                    <a:pt x="4112" y="1838"/>
                  </a:lnTo>
                  <a:cubicBezTo>
                    <a:pt x="4078" y="1170"/>
                    <a:pt x="3777" y="501"/>
                    <a:pt x="2842" y="167"/>
                  </a:cubicBezTo>
                  <a:cubicBezTo>
                    <a:pt x="2608" y="33"/>
                    <a:pt x="2307" y="0"/>
                    <a:pt x="2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2"/>
            <p:cNvSpPr/>
            <p:nvPr/>
          </p:nvSpPr>
          <p:spPr>
            <a:xfrm>
              <a:off x="8908755" y="3018240"/>
              <a:ext cx="46103" cy="46479"/>
            </a:xfrm>
            <a:custGeom>
              <a:avLst/>
              <a:gdLst/>
              <a:ahLst/>
              <a:cxnLst/>
              <a:rect l="l" t="t" r="r" b="b"/>
              <a:pathLst>
                <a:path w="4045" h="4078" extrusionOk="0">
                  <a:moveTo>
                    <a:pt x="1605" y="0"/>
                  </a:moveTo>
                  <a:cubicBezTo>
                    <a:pt x="836" y="0"/>
                    <a:pt x="201" y="769"/>
                    <a:pt x="34" y="1605"/>
                  </a:cubicBezTo>
                  <a:lnTo>
                    <a:pt x="34" y="1671"/>
                  </a:lnTo>
                  <a:cubicBezTo>
                    <a:pt x="1" y="1805"/>
                    <a:pt x="1" y="1939"/>
                    <a:pt x="1" y="2072"/>
                  </a:cubicBezTo>
                  <a:cubicBezTo>
                    <a:pt x="1" y="2975"/>
                    <a:pt x="502" y="3844"/>
                    <a:pt x="1404" y="4011"/>
                  </a:cubicBezTo>
                  <a:cubicBezTo>
                    <a:pt x="1538" y="4078"/>
                    <a:pt x="1605" y="4078"/>
                    <a:pt x="1605" y="4078"/>
                  </a:cubicBezTo>
                  <a:lnTo>
                    <a:pt x="2407" y="4078"/>
                  </a:lnTo>
                  <a:cubicBezTo>
                    <a:pt x="3343" y="3844"/>
                    <a:pt x="4045" y="3075"/>
                    <a:pt x="4045" y="2072"/>
                  </a:cubicBezTo>
                  <a:cubicBezTo>
                    <a:pt x="4011" y="1437"/>
                    <a:pt x="3777" y="802"/>
                    <a:pt x="3176" y="401"/>
                  </a:cubicBezTo>
                  <a:cubicBezTo>
                    <a:pt x="2841" y="134"/>
                    <a:pt x="2407" y="0"/>
                    <a:pt x="20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2"/>
            <p:cNvSpPr/>
            <p:nvPr/>
          </p:nvSpPr>
          <p:spPr>
            <a:xfrm>
              <a:off x="9062257" y="2091762"/>
              <a:ext cx="46867" cy="48599"/>
            </a:xfrm>
            <a:custGeom>
              <a:avLst/>
              <a:gdLst/>
              <a:ahLst/>
              <a:cxnLst/>
              <a:rect l="l" t="t" r="r" b="b"/>
              <a:pathLst>
                <a:path w="4112" h="4264" extrusionOk="0">
                  <a:moveTo>
                    <a:pt x="2072" y="1"/>
                  </a:moveTo>
                  <a:cubicBezTo>
                    <a:pt x="936" y="1"/>
                    <a:pt x="0" y="903"/>
                    <a:pt x="0" y="2039"/>
                  </a:cubicBezTo>
                  <a:lnTo>
                    <a:pt x="0" y="2207"/>
                  </a:lnTo>
                  <a:lnTo>
                    <a:pt x="0" y="2407"/>
                  </a:lnTo>
                  <a:cubicBezTo>
                    <a:pt x="34" y="3343"/>
                    <a:pt x="736" y="4045"/>
                    <a:pt x="1638" y="4212"/>
                  </a:cubicBezTo>
                  <a:cubicBezTo>
                    <a:pt x="1665" y="4219"/>
                    <a:pt x="1691" y="4221"/>
                    <a:pt x="1718" y="4221"/>
                  </a:cubicBezTo>
                  <a:cubicBezTo>
                    <a:pt x="1826" y="4221"/>
                    <a:pt x="1939" y="4178"/>
                    <a:pt x="2072" y="4178"/>
                  </a:cubicBezTo>
                  <a:cubicBezTo>
                    <a:pt x="2153" y="4178"/>
                    <a:pt x="2276" y="4264"/>
                    <a:pt x="2390" y="4264"/>
                  </a:cubicBezTo>
                  <a:cubicBezTo>
                    <a:pt x="2419" y="4264"/>
                    <a:pt x="2447" y="4259"/>
                    <a:pt x="2473" y="4245"/>
                  </a:cubicBezTo>
                  <a:cubicBezTo>
                    <a:pt x="3409" y="4045"/>
                    <a:pt x="4111" y="3343"/>
                    <a:pt x="4111" y="2407"/>
                  </a:cubicBezTo>
                  <a:lnTo>
                    <a:pt x="4111" y="2207"/>
                  </a:lnTo>
                  <a:lnTo>
                    <a:pt x="4111" y="2039"/>
                  </a:lnTo>
                  <a:cubicBezTo>
                    <a:pt x="4111" y="903"/>
                    <a:pt x="317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2"/>
            <p:cNvSpPr/>
            <p:nvPr/>
          </p:nvSpPr>
          <p:spPr>
            <a:xfrm>
              <a:off x="8985318" y="2168714"/>
              <a:ext cx="46479" cy="46867"/>
            </a:xfrm>
            <a:custGeom>
              <a:avLst/>
              <a:gdLst/>
              <a:ahLst/>
              <a:cxnLst/>
              <a:rect l="l" t="t" r="r" b="b"/>
              <a:pathLst>
                <a:path w="4078" h="4112" extrusionOk="0">
                  <a:moveTo>
                    <a:pt x="2039" y="1"/>
                  </a:moveTo>
                  <a:cubicBezTo>
                    <a:pt x="903" y="1"/>
                    <a:pt x="0" y="937"/>
                    <a:pt x="0" y="2073"/>
                  </a:cubicBezTo>
                  <a:cubicBezTo>
                    <a:pt x="0" y="3176"/>
                    <a:pt x="903" y="4112"/>
                    <a:pt x="2039" y="4112"/>
                  </a:cubicBezTo>
                  <a:cubicBezTo>
                    <a:pt x="3175" y="4112"/>
                    <a:pt x="4078" y="3176"/>
                    <a:pt x="4078" y="2073"/>
                  </a:cubicBezTo>
                  <a:cubicBezTo>
                    <a:pt x="4078" y="937"/>
                    <a:pt x="3175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2"/>
            <p:cNvSpPr/>
            <p:nvPr/>
          </p:nvSpPr>
          <p:spPr>
            <a:xfrm>
              <a:off x="9062257" y="2555001"/>
              <a:ext cx="46867" cy="46867"/>
            </a:xfrm>
            <a:custGeom>
              <a:avLst/>
              <a:gdLst/>
              <a:ahLst/>
              <a:cxnLst/>
              <a:rect l="l" t="t" r="r" b="b"/>
              <a:pathLst>
                <a:path w="4112" h="4112" extrusionOk="0">
                  <a:moveTo>
                    <a:pt x="2072" y="1"/>
                  </a:moveTo>
                  <a:cubicBezTo>
                    <a:pt x="936" y="1"/>
                    <a:pt x="0" y="903"/>
                    <a:pt x="0" y="2039"/>
                  </a:cubicBezTo>
                  <a:cubicBezTo>
                    <a:pt x="0" y="3176"/>
                    <a:pt x="936" y="4111"/>
                    <a:pt x="2072" y="4111"/>
                  </a:cubicBezTo>
                  <a:cubicBezTo>
                    <a:pt x="3209" y="4111"/>
                    <a:pt x="4111" y="3176"/>
                    <a:pt x="4111" y="2039"/>
                  </a:cubicBezTo>
                  <a:cubicBezTo>
                    <a:pt x="4111" y="903"/>
                    <a:pt x="3209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2"/>
            <p:cNvSpPr/>
            <p:nvPr/>
          </p:nvSpPr>
          <p:spPr>
            <a:xfrm>
              <a:off x="9062633" y="3017853"/>
              <a:ext cx="46490" cy="46867"/>
            </a:xfrm>
            <a:custGeom>
              <a:avLst/>
              <a:gdLst/>
              <a:ahLst/>
              <a:cxnLst/>
              <a:rect l="l" t="t" r="r" b="b"/>
              <a:pathLst>
                <a:path w="4079" h="4112" extrusionOk="0">
                  <a:moveTo>
                    <a:pt x="2073" y="1"/>
                  </a:moveTo>
                  <a:cubicBezTo>
                    <a:pt x="2006" y="1"/>
                    <a:pt x="1906" y="1"/>
                    <a:pt x="1839" y="34"/>
                  </a:cubicBezTo>
                  <a:cubicBezTo>
                    <a:pt x="836" y="168"/>
                    <a:pt x="68" y="1004"/>
                    <a:pt x="68" y="2006"/>
                  </a:cubicBezTo>
                  <a:lnTo>
                    <a:pt x="68" y="2040"/>
                  </a:lnTo>
                  <a:cubicBezTo>
                    <a:pt x="1" y="3042"/>
                    <a:pt x="703" y="3878"/>
                    <a:pt x="1605" y="4045"/>
                  </a:cubicBezTo>
                  <a:cubicBezTo>
                    <a:pt x="1739" y="4112"/>
                    <a:pt x="1872" y="4112"/>
                    <a:pt x="2039" y="4112"/>
                  </a:cubicBezTo>
                  <a:cubicBezTo>
                    <a:pt x="2140" y="4112"/>
                    <a:pt x="2307" y="4112"/>
                    <a:pt x="2440" y="4045"/>
                  </a:cubicBezTo>
                  <a:cubicBezTo>
                    <a:pt x="3376" y="3844"/>
                    <a:pt x="4078" y="3042"/>
                    <a:pt x="4078" y="2040"/>
                  </a:cubicBezTo>
                  <a:lnTo>
                    <a:pt x="4078" y="2006"/>
                  </a:lnTo>
                  <a:cubicBezTo>
                    <a:pt x="4078" y="1004"/>
                    <a:pt x="3276" y="168"/>
                    <a:pt x="2307" y="34"/>
                  </a:cubicBezTo>
                  <a:cubicBezTo>
                    <a:pt x="2240" y="34"/>
                    <a:pt x="2140" y="1"/>
                    <a:pt x="2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2"/>
            <p:cNvSpPr/>
            <p:nvPr/>
          </p:nvSpPr>
          <p:spPr>
            <a:xfrm>
              <a:off x="9062257" y="2863573"/>
              <a:ext cx="46867" cy="46867"/>
            </a:xfrm>
            <a:custGeom>
              <a:avLst/>
              <a:gdLst/>
              <a:ahLst/>
              <a:cxnLst/>
              <a:rect l="l" t="t" r="r" b="b"/>
              <a:pathLst>
                <a:path w="4112" h="4112" extrusionOk="0">
                  <a:moveTo>
                    <a:pt x="2072" y="1"/>
                  </a:moveTo>
                  <a:cubicBezTo>
                    <a:pt x="936" y="1"/>
                    <a:pt x="0" y="936"/>
                    <a:pt x="0" y="2039"/>
                  </a:cubicBezTo>
                  <a:cubicBezTo>
                    <a:pt x="34" y="3175"/>
                    <a:pt x="936" y="4111"/>
                    <a:pt x="2072" y="4111"/>
                  </a:cubicBezTo>
                  <a:cubicBezTo>
                    <a:pt x="3175" y="4111"/>
                    <a:pt x="4111" y="3175"/>
                    <a:pt x="4111" y="2039"/>
                  </a:cubicBezTo>
                  <a:cubicBezTo>
                    <a:pt x="4111" y="936"/>
                    <a:pt x="317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2"/>
            <p:cNvSpPr/>
            <p:nvPr/>
          </p:nvSpPr>
          <p:spPr>
            <a:xfrm>
              <a:off x="9062257" y="2707378"/>
              <a:ext cx="46867" cy="48770"/>
            </a:xfrm>
            <a:custGeom>
              <a:avLst/>
              <a:gdLst/>
              <a:ahLst/>
              <a:cxnLst/>
              <a:rect l="l" t="t" r="r" b="b"/>
              <a:pathLst>
                <a:path w="4112" h="4279" extrusionOk="0">
                  <a:moveTo>
                    <a:pt x="2072" y="1"/>
                  </a:moveTo>
                  <a:cubicBezTo>
                    <a:pt x="936" y="1"/>
                    <a:pt x="0" y="1104"/>
                    <a:pt x="0" y="2040"/>
                  </a:cubicBezTo>
                  <a:lnTo>
                    <a:pt x="0" y="2140"/>
                  </a:lnTo>
                  <a:lnTo>
                    <a:pt x="0" y="2207"/>
                  </a:lnTo>
                  <a:cubicBezTo>
                    <a:pt x="34" y="3209"/>
                    <a:pt x="736" y="4011"/>
                    <a:pt x="1638" y="4212"/>
                  </a:cubicBezTo>
                  <a:cubicBezTo>
                    <a:pt x="1772" y="4279"/>
                    <a:pt x="1905" y="4279"/>
                    <a:pt x="2072" y="4279"/>
                  </a:cubicBezTo>
                  <a:cubicBezTo>
                    <a:pt x="2173" y="4279"/>
                    <a:pt x="2340" y="4279"/>
                    <a:pt x="2473" y="4212"/>
                  </a:cubicBezTo>
                  <a:cubicBezTo>
                    <a:pt x="3409" y="4011"/>
                    <a:pt x="4111" y="3209"/>
                    <a:pt x="4111" y="2207"/>
                  </a:cubicBezTo>
                  <a:lnTo>
                    <a:pt x="4111" y="2140"/>
                  </a:lnTo>
                  <a:lnTo>
                    <a:pt x="4111" y="2040"/>
                  </a:lnTo>
                  <a:cubicBezTo>
                    <a:pt x="4111" y="1104"/>
                    <a:pt x="317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2"/>
            <p:cNvSpPr/>
            <p:nvPr/>
          </p:nvSpPr>
          <p:spPr>
            <a:xfrm>
              <a:off x="8985318" y="2632341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0"/>
                  </a:moveTo>
                  <a:cubicBezTo>
                    <a:pt x="903" y="0"/>
                    <a:pt x="0" y="902"/>
                    <a:pt x="0" y="2039"/>
                  </a:cubicBezTo>
                  <a:cubicBezTo>
                    <a:pt x="0" y="3175"/>
                    <a:pt x="903" y="4077"/>
                    <a:pt x="2039" y="4077"/>
                  </a:cubicBezTo>
                  <a:cubicBezTo>
                    <a:pt x="3175" y="4077"/>
                    <a:pt x="4078" y="3175"/>
                    <a:pt x="4078" y="2039"/>
                  </a:cubicBezTo>
                  <a:cubicBezTo>
                    <a:pt x="4078" y="902"/>
                    <a:pt x="3175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2"/>
            <p:cNvSpPr/>
            <p:nvPr/>
          </p:nvSpPr>
          <p:spPr>
            <a:xfrm>
              <a:off x="8444831" y="3018240"/>
              <a:ext cx="46867" cy="46479"/>
            </a:xfrm>
            <a:custGeom>
              <a:avLst/>
              <a:gdLst/>
              <a:ahLst/>
              <a:cxnLst/>
              <a:rect l="l" t="t" r="r" b="b"/>
              <a:pathLst>
                <a:path w="4112" h="4078" extrusionOk="0">
                  <a:moveTo>
                    <a:pt x="2106" y="0"/>
                  </a:moveTo>
                  <a:cubicBezTo>
                    <a:pt x="2006" y="0"/>
                    <a:pt x="1939" y="0"/>
                    <a:pt x="1839" y="67"/>
                  </a:cubicBezTo>
                  <a:cubicBezTo>
                    <a:pt x="836" y="167"/>
                    <a:pt x="101" y="1003"/>
                    <a:pt x="101" y="2006"/>
                  </a:cubicBezTo>
                  <a:lnTo>
                    <a:pt x="101" y="2072"/>
                  </a:lnTo>
                  <a:cubicBezTo>
                    <a:pt x="1" y="3008"/>
                    <a:pt x="703" y="3844"/>
                    <a:pt x="1638" y="4011"/>
                  </a:cubicBezTo>
                  <a:cubicBezTo>
                    <a:pt x="1772" y="4078"/>
                    <a:pt x="1906" y="4078"/>
                    <a:pt x="2039" y="4078"/>
                  </a:cubicBezTo>
                  <a:cubicBezTo>
                    <a:pt x="2173" y="4078"/>
                    <a:pt x="2340" y="4078"/>
                    <a:pt x="2474" y="4011"/>
                  </a:cubicBezTo>
                  <a:cubicBezTo>
                    <a:pt x="3009" y="3911"/>
                    <a:pt x="3477" y="3610"/>
                    <a:pt x="3777" y="3175"/>
                  </a:cubicBezTo>
                  <a:cubicBezTo>
                    <a:pt x="3844" y="3075"/>
                    <a:pt x="3911" y="2975"/>
                    <a:pt x="3944" y="2841"/>
                  </a:cubicBezTo>
                  <a:cubicBezTo>
                    <a:pt x="4011" y="2607"/>
                    <a:pt x="4112" y="2340"/>
                    <a:pt x="4112" y="2072"/>
                  </a:cubicBezTo>
                  <a:lnTo>
                    <a:pt x="4112" y="2006"/>
                  </a:lnTo>
                  <a:cubicBezTo>
                    <a:pt x="4112" y="1003"/>
                    <a:pt x="3309" y="167"/>
                    <a:pt x="2340" y="67"/>
                  </a:cubicBezTo>
                  <a:cubicBezTo>
                    <a:pt x="2273" y="67"/>
                    <a:pt x="2173" y="0"/>
                    <a:pt x="2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2"/>
            <p:cNvSpPr/>
            <p:nvPr/>
          </p:nvSpPr>
          <p:spPr>
            <a:xfrm>
              <a:off x="8444831" y="2863573"/>
              <a:ext cx="46867" cy="46867"/>
            </a:xfrm>
            <a:custGeom>
              <a:avLst/>
              <a:gdLst/>
              <a:ahLst/>
              <a:cxnLst/>
              <a:rect l="l" t="t" r="r" b="b"/>
              <a:pathLst>
                <a:path w="4112" h="4112" extrusionOk="0">
                  <a:moveTo>
                    <a:pt x="2039" y="1"/>
                  </a:moveTo>
                  <a:cubicBezTo>
                    <a:pt x="937" y="1"/>
                    <a:pt x="1" y="936"/>
                    <a:pt x="1" y="2039"/>
                  </a:cubicBezTo>
                  <a:cubicBezTo>
                    <a:pt x="1" y="3175"/>
                    <a:pt x="937" y="4111"/>
                    <a:pt x="2039" y="4111"/>
                  </a:cubicBezTo>
                  <a:cubicBezTo>
                    <a:pt x="3176" y="4111"/>
                    <a:pt x="4112" y="3175"/>
                    <a:pt x="4112" y="2039"/>
                  </a:cubicBezTo>
                  <a:cubicBezTo>
                    <a:pt x="4112" y="936"/>
                    <a:pt x="3176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2"/>
            <p:cNvSpPr/>
            <p:nvPr/>
          </p:nvSpPr>
          <p:spPr>
            <a:xfrm>
              <a:off x="8367128" y="2786621"/>
              <a:ext cx="46867" cy="46479"/>
            </a:xfrm>
            <a:custGeom>
              <a:avLst/>
              <a:gdLst/>
              <a:ahLst/>
              <a:cxnLst/>
              <a:rect l="l" t="t" r="r" b="b"/>
              <a:pathLst>
                <a:path w="4112" h="4078" extrusionOk="0">
                  <a:moveTo>
                    <a:pt x="2073" y="0"/>
                  </a:moveTo>
                  <a:cubicBezTo>
                    <a:pt x="937" y="0"/>
                    <a:pt x="1" y="903"/>
                    <a:pt x="1" y="2039"/>
                  </a:cubicBezTo>
                  <a:cubicBezTo>
                    <a:pt x="68" y="3175"/>
                    <a:pt x="970" y="4078"/>
                    <a:pt x="2073" y="4078"/>
                  </a:cubicBezTo>
                  <a:cubicBezTo>
                    <a:pt x="3176" y="4078"/>
                    <a:pt x="4112" y="3175"/>
                    <a:pt x="4112" y="2039"/>
                  </a:cubicBezTo>
                  <a:cubicBezTo>
                    <a:pt x="4112" y="903"/>
                    <a:pt x="3176" y="0"/>
                    <a:pt x="2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2"/>
            <p:cNvSpPr/>
            <p:nvPr/>
          </p:nvSpPr>
          <p:spPr>
            <a:xfrm>
              <a:off x="8367128" y="2940901"/>
              <a:ext cx="46867" cy="46490"/>
            </a:xfrm>
            <a:custGeom>
              <a:avLst/>
              <a:gdLst/>
              <a:ahLst/>
              <a:cxnLst/>
              <a:rect l="l" t="t" r="r" b="b"/>
              <a:pathLst>
                <a:path w="4112" h="4079" extrusionOk="0">
                  <a:moveTo>
                    <a:pt x="2073" y="1"/>
                  </a:moveTo>
                  <a:cubicBezTo>
                    <a:pt x="937" y="1"/>
                    <a:pt x="1" y="903"/>
                    <a:pt x="1" y="2040"/>
                  </a:cubicBezTo>
                  <a:cubicBezTo>
                    <a:pt x="68" y="3176"/>
                    <a:pt x="970" y="4078"/>
                    <a:pt x="2073" y="4078"/>
                  </a:cubicBezTo>
                  <a:cubicBezTo>
                    <a:pt x="3176" y="4078"/>
                    <a:pt x="4112" y="3176"/>
                    <a:pt x="4112" y="2040"/>
                  </a:cubicBezTo>
                  <a:cubicBezTo>
                    <a:pt x="4112" y="903"/>
                    <a:pt x="3176" y="1"/>
                    <a:pt x="2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2"/>
            <p:cNvSpPr/>
            <p:nvPr/>
          </p:nvSpPr>
          <p:spPr>
            <a:xfrm>
              <a:off x="8444831" y="2707765"/>
              <a:ext cx="46867" cy="48382"/>
            </a:xfrm>
            <a:custGeom>
              <a:avLst/>
              <a:gdLst/>
              <a:ahLst/>
              <a:cxnLst/>
              <a:rect l="l" t="t" r="r" b="b"/>
              <a:pathLst>
                <a:path w="4112" h="4245" extrusionOk="0">
                  <a:moveTo>
                    <a:pt x="2039" y="0"/>
                  </a:moveTo>
                  <a:cubicBezTo>
                    <a:pt x="937" y="0"/>
                    <a:pt x="1" y="1103"/>
                    <a:pt x="1" y="2072"/>
                  </a:cubicBezTo>
                  <a:lnTo>
                    <a:pt x="1" y="2139"/>
                  </a:lnTo>
                  <a:lnTo>
                    <a:pt x="1" y="2240"/>
                  </a:lnTo>
                  <a:cubicBezTo>
                    <a:pt x="1" y="3175"/>
                    <a:pt x="703" y="3977"/>
                    <a:pt x="1638" y="4178"/>
                  </a:cubicBezTo>
                  <a:cubicBezTo>
                    <a:pt x="1772" y="4245"/>
                    <a:pt x="1906" y="4245"/>
                    <a:pt x="2039" y="4245"/>
                  </a:cubicBezTo>
                  <a:cubicBezTo>
                    <a:pt x="2173" y="4245"/>
                    <a:pt x="2340" y="4245"/>
                    <a:pt x="2474" y="4178"/>
                  </a:cubicBezTo>
                  <a:cubicBezTo>
                    <a:pt x="3009" y="4078"/>
                    <a:pt x="3477" y="3777"/>
                    <a:pt x="3777" y="3342"/>
                  </a:cubicBezTo>
                  <a:cubicBezTo>
                    <a:pt x="3844" y="3242"/>
                    <a:pt x="3911" y="3142"/>
                    <a:pt x="3944" y="3008"/>
                  </a:cubicBezTo>
                  <a:cubicBezTo>
                    <a:pt x="3978" y="2941"/>
                    <a:pt x="3978" y="2908"/>
                    <a:pt x="4011" y="2808"/>
                  </a:cubicBezTo>
                  <a:cubicBezTo>
                    <a:pt x="4045" y="2774"/>
                    <a:pt x="4112" y="2741"/>
                    <a:pt x="4112" y="2240"/>
                  </a:cubicBezTo>
                  <a:lnTo>
                    <a:pt x="4112" y="2072"/>
                  </a:lnTo>
                  <a:cubicBezTo>
                    <a:pt x="4112" y="1103"/>
                    <a:pt x="3176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2"/>
            <p:cNvSpPr/>
            <p:nvPr/>
          </p:nvSpPr>
          <p:spPr>
            <a:xfrm>
              <a:off x="8522157" y="2940901"/>
              <a:ext cx="46479" cy="46490"/>
            </a:xfrm>
            <a:custGeom>
              <a:avLst/>
              <a:gdLst/>
              <a:ahLst/>
              <a:cxnLst/>
              <a:rect l="l" t="t" r="r" b="b"/>
              <a:pathLst>
                <a:path w="4078" h="4079" extrusionOk="0">
                  <a:moveTo>
                    <a:pt x="2039" y="1"/>
                  </a:moveTo>
                  <a:cubicBezTo>
                    <a:pt x="903" y="1"/>
                    <a:pt x="0" y="903"/>
                    <a:pt x="0" y="2040"/>
                  </a:cubicBezTo>
                  <a:cubicBezTo>
                    <a:pt x="0" y="3176"/>
                    <a:pt x="903" y="4078"/>
                    <a:pt x="2039" y="4078"/>
                  </a:cubicBezTo>
                  <a:cubicBezTo>
                    <a:pt x="3175" y="4078"/>
                    <a:pt x="4078" y="3176"/>
                    <a:pt x="4078" y="2040"/>
                  </a:cubicBezTo>
                  <a:cubicBezTo>
                    <a:pt x="4078" y="903"/>
                    <a:pt x="3175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2"/>
            <p:cNvSpPr/>
            <p:nvPr/>
          </p:nvSpPr>
          <p:spPr>
            <a:xfrm>
              <a:off x="8135935" y="3018240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72" y="0"/>
                  </a:moveTo>
                  <a:cubicBezTo>
                    <a:pt x="2006" y="0"/>
                    <a:pt x="1905" y="0"/>
                    <a:pt x="1838" y="67"/>
                  </a:cubicBezTo>
                  <a:cubicBezTo>
                    <a:pt x="836" y="167"/>
                    <a:pt x="67" y="1003"/>
                    <a:pt x="67" y="2006"/>
                  </a:cubicBezTo>
                  <a:lnTo>
                    <a:pt x="67" y="2072"/>
                  </a:lnTo>
                  <a:cubicBezTo>
                    <a:pt x="0" y="3008"/>
                    <a:pt x="702" y="3844"/>
                    <a:pt x="1638" y="4011"/>
                  </a:cubicBezTo>
                  <a:cubicBezTo>
                    <a:pt x="1738" y="4078"/>
                    <a:pt x="1872" y="4078"/>
                    <a:pt x="2039" y="4078"/>
                  </a:cubicBezTo>
                  <a:cubicBezTo>
                    <a:pt x="2173" y="4078"/>
                    <a:pt x="2340" y="4078"/>
                    <a:pt x="2473" y="4011"/>
                  </a:cubicBezTo>
                  <a:cubicBezTo>
                    <a:pt x="2841" y="3944"/>
                    <a:pt x="3209" y="3744"/>
                    <a:pt x="3509" y="3476"/>
                  </a:cubicBezTo>
                  <a:cubicBezTo>
                    <a:pt x="3677" y="3309"/>
                    <a:pt x="3844" y="3075"/>
                    <a:pt x="3911" y="2841"/>
                  </a:cubicBezTo>
                  <a:cubicBezTo>
                    <a:pt x="4011" y="2641"/>
                    <a:pt x="4078" y="2340"/>
                    <a:pt x="4078" y="2072"/>
                  </a:cubicBezTo>
                  <a:lnTo>
                    <a:pt x="4078" y="2006"/>
                  </a:lnTo>
                  <a:cubicBezTo>
                    <a:pt x="4078" y="1003"/>
                    <a:pt x="3309" y="167"/>
                    <a:pt x="2340" y="67"/>
                  </a:cubicBezTo>
                  <a:cubicBezTo>
                    <a:pt x="2239" y="67"/>
                    <a:pt x="2173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2"/>
            <p:cNvSpPr/>
            <p:nvPr/>
          </p:nvSpPr>
          <p:spPr>
            <a:xfrm>
              <a:off x="8522157" y="2786621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0"/>
                  </a:moveTo>
                  <a:cubicBezTo>
                    <a:pt x="1036" y="0"/>
                    <a:pt x="234" y="702"/>
                    <a:pt x="34" y="1605"/>
                  </a:cubicBezTo>
                  <a:cubicBezTo>
                    <a:pt x="0" y="1738"/>
                    <a:pt x="0" y="1872"/>
                    <a:pt x="0" y="2039"/>
                  </a:cubicBezTo>
                  <a:cubicBezTo>
                    <a:pt x="0" y="2173"/>
                    <a:pt x="0" y="2340"/>
                    <a:pt x="34" y="2440"/>
                  </a:cubicBezTo>
                  <a:cubicBezTo>
                    <a:pt x="234" y="3376"/>
                    <a:pt x="1036" y="4078"/>
                    <a:pt x="2039" y="4078"/>
                  </a:cubicBezTo>
                  <a:cubicBezTo>
                    <a:pt x="3008" y="4078"/>
                    <a:pt x="3844" y="3376"/>
                    <a:pt x="4044" y="2440"/>
                  </a:cubicBezTo>
                  <a:cubicBezTo>
                    <a:pt x="4078" y="2340"/>
                    <a:pt x="4078" y="2206"/>
                    <a:pt x="4078" y="2039"/>
                  </a:cubicBezTo>
                  <a:cubicBezTo>
                    <a:pt x="4078" y="1905"/>
                    <a:pt x="4078" y="1738"/>
                    <a:pt x="4044" y="1605"/>
                  </a:cubicBezTo>
                  <a:cubicBezTo>
                    <a:pt x="3844" y="702"/>
                    <a:pt x="3042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2"/>
            <p:cNvSpPr/>
            <p:nvPr/>
          </p:nvSpPr>
          <p:spPr>
            <a:xfrm>
              <a:off x="8290577" y="3018240"/>
              <a:ext cx="46855" cy="46479"/>
            </a:xfrm>
            <a:custGeom>
              <a:avLst/>
              <a:gdLst/>
              <a:ahLst/>
              <a:cxnLst/>
              <a:rect l="l" t="t" r="r" b="b"/>
              <a:pathLst>
                <a:path w="4111" h="4078" extrusionOk="0">
                  <a:moveTo>
                    <a:pt x="2072" y="0"/>
                  </a:moveTo>
                  <a:cubicBezTo>
                    <a:pt x="936" y="0"/>
                    <a:pt x="67" y="936"/>
                    <a:pt x="0" y="2006"/>
                  </a:cubicBezTo>
                  <a:cubicBezTo>
                    <a:pt x="0" y="3008"/>
                    <a:pt x="669" y="3844"/>
                    <a:pt x="1638" y="4011"/>
                  </a:cubicBezTo>
                  <a:cubicBezTo>
                    <a:pt x="1772" y="4078"/>
                    <a:pt x="1905" y="4078"/>
                    <a:pt x="2072" y="4078"/>
                  </a:cubicBezTo>
                  <a:lnTo>
                    <a:pt x="2239" y="4078"/>
                  </a:lnTo>
                  <a:cubicBezTo>
                    <a:pt x="2239" y="4078"/>
                    <a:pt x="2440" y="4078"/>
                    <a:pt x="2574" y="4011"/>
                  </a:cubicBezTo>
                  <a:cubicBezTo>
                    <a:pt x="3342" y="3844"/>
                    <a:pt x="3944" y="3175"/>
                    <a:pt x="4078" y="2407"/>
                  </a:cubicBezTo>
                  <a:cubicBezTo>
                    <a:pt x="4078" y="2306"/>
                    <a:pt x="4111" y="2173"/>
                    <a:pt x="4111" y="2106"/>
                  </a:cubicBezTo>
                  <a:lnTo>
                    <a:pt x="4111" y="2072"/>
                  </a:lnTo>
                  <a:lnTo>
                    <a:pt x="4111" y="2006"/>
                  </a:lnTo>
                  <a:cubicBezTo>
                    <a:pt x="4111" y="1270"/>
                    <a:pt x="3643" y="602"/>
                    <a:pt x="3008" y="268"/>
                  </a:cubicBezTo>
                  <a:cubicBezTo>
                    <a:pt x="2774" y="101"/>
                    <a:pt x="2507" y="0"/>
                    <a:pt x="2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2"/>
            <p:cNvSpPr/>
            <p:nvPr/>
          </p:nvSpPr>
          <p:spPr>
            <a:xfrm>
              <a:off x="8290189" y="2863573"/>
              <a:ext cx="48394" cy="46867"/>
            </a:xfrm>
            <a:custGeom>
              <a:avLst/>
              <a:gdLst/>
              <a:ahLst/>
              <a:cxnLst/>
              <a:rect l="l" t="t" r="r" b="b"/>
              <a:pathLst>
                <a:path w="4246" h="4112" extrusionOk="0">
                  <a:moveTo>
                    <a:pt x="2039" y="1"/>
                  </a:moveTo>
                  <a:cubicBezTo>
                    <a:pt x="903" y="1"/>
                    <a:pt x="1" y="936"/>
                    <a:pt x="1" y="2039"/>
                  </a:cubicBezTo>
                  <a:cubicBezTo>
                    <a:pt x="34" y="3175"/>
                    <a:pt x="903" y="4111"/>
                    <a:pt x="2039" y="4111"/>
                  </a:cubicBezTo>
                  <a:lnTo>
                    <a:pt x="2207" y="4111"/>
                  </a:lnTo>
                  <a:cubicBezTo>
                    <a:pt x="3176" y="4111"/>
                    <a:pt x="4245" y="3175"/>
                    <a:pt x="4245" y="2039"/>
                  </a:cubicBezTo>
                  <a:cubicBezTo>
                    <a:pt x="4245" y="936"/>
                    <a:pt x="3176" y="1"/>
                    <a:pt x="2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2"/>
            <p:cNvSpPr/>
            <p:nvPr/>
          </p:nvSpPr>
          <p:spPr>
            <a:xfrm>
              <a:off x="8212874" y="2940901"/>
              <a:ext cx="46867" cy="46490"/>
            </a:xfrm>
            <a:custGeom>
              <a:avLst/>
              <a:gdLst/>
              <a:ahLst/>
              <a:cxnLst/>
              <a:rect l="l" t="t" r="r" b="b"/>
              <a:pathLst>
                <a:path w="4112" h="4079" extrusionOk="0">
                  <a:moveTo>
                    <a:pt x="2072" y="1"/>
                  </a:moveTo>
                  <a:cubicBezTo>
                    <a:pt x="936" y="1"/>
                    <a:pt x="0" y="903"/>
                    <a:pt x="0" y="2040"/>
                  </a:cubicBezTo>
                  <a:cubicBezTo>
                    <a:pt x="67" y="3176"/>
                    <a:pt x="936" y="4078"/>
                    <a:pt x="2072" y="4078"/>
                  </a:cubicBezTo>
                  <a:cubicBezTo>
                    <a:pt x="3175" y="4078"/>
                    <a:pt x="4111" y="3176"/>
                    <a:pt x="4111" y="2040"/>
                  </a:cubicBezTo>
                  <a:cubicBezTo>
                    <a:pt x="4111" y="903"/>
                    <a:pt x="317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2"/>
            <p:cNvSpPr/>
            <p:nvPr/>
          </p:nvSpPr>
          <p:spPr>
            <a:xfrm>
              <a:off x="8753350" y="2863573"/>
              <a:ext cx="46867" cy="46867"/>
            </a:xfrm>
            <a:custGeom>
              <a:avLst/>
              <a:gdLst/>
              <a:ahLst/>
              <a:cxnLst/>
              <a:rect l="l" t="t" r="r" b="b"/>
              <a:pathLst>
                <a:path w="4112" h="4112" extrusionOk="0">
                  <a:moveTo>
                    <a:pt x="2039" y="1"/>
                  </a:moveTo>
                  <a:cubicBezTo>
                    <a:pt x="937" y="1"/>
                    <a:pt x="1" y="936"/>
                    <a:pt x="1" y="2039"/>
                  </a:cubicBezTo>
                  <a:cubicBezTo>
                    <a:pt x="34" y="3175"/>
                    <a:pt x="937" y="4111"/>
                    <a:pt x="2039" y="4111"/>
                  </a:cubicBezTo>
                  <a:cubicBezTo>
                    <a:pt x="3176" y="4111"/>
                    <a:pt x="4112" y="3175"/>
                    <a:pt x="4112" y="2039"/>
                  </a:cubicBezTo>
                  <a:cubicBezTo>
                    <a:pt x="4112" y="936"/>
                    <a:pt x="3176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2"/>
            <p:cNvSpPr/>
            <p:nvPr/>
          </p:nvSpPr>
          <p:spPr>
            <a:xfrm>
              <a:off x="8676411" y="2477285"/>
              <a:ext cx="46490" cy="46867"/>
            </a:xfrm>
            <a:custGeom>
              <a:avLst/>
              <a:gdLst/>
              <a:ahLst/>
              <a:cxnLst/>
              <a:rect l="l" t="t" r="r" b="b"/>
              <a:pathLst>
                <a:path w="4079" h="4112" extrusionOk="0">
                  <a:moveTo>
                    <a:pt x="2039" y="1"/>
                  </a:moveTo>
                  <a:cubicBezTo>
                    <a:pt x="903" y="1"/>
                    <a:pt x="1" y="937"/>
                    <a:pt x="1" y="2073"/>
                  </a:cubicBezTo>
                  <a:cubicBezTo>
                    <a:pt x="1" y="3243"/>
                    <a:pt x="903" y="4111"/>
                    <a:pt x="2039" y="4111"/>
                  </a:cubicBezTo>
                  <a:cubicBezTo>
                    <a:pt x="3176" y="4111"/>
                    <a:pt x="4078" y="3176"/>
                    <a:pt x="4078" y="2073"/>
                  </a:cubicBezTo>
                  <a:cubicBezTo>
                    <a:pt x="4078" y="937"/>
                    <a:pt x="3176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2"/>
            <p:cNvSpPr/>
            <p:nvPr/>
          </p:nvSpPr>
          <p:spPr>
            <a:xfrm>
              <a:off x="8676411" y="2632341"/>
              <a:ext cx="46490" cy="46479"/>
            </a:xfrm>
            <a:custGeom>
              <a:avLst/>
              <a:gdLst/>
              <a:ahLst/>
              <a:cxnLst/>
              <a:rect l="l" t="t" r="r" b="b"/>
              <a:pathLst>
                <a:path w="4079" h="4078" extrusionOk="0">
                  <a:moveTo>
                    <a:pt x="2039" y="0"/>
                  </a:moveTo>
                  <a:cubicBezTo>
                    <a:pt x="903" y="0"/>
                    <a:pt x="1" y="902"/>
                    <a:pt x="1" y="2039"/>
                  </a:cubicBezTo>
                  <a:cubicBezTo>
                    <a:pt x="1" y="3175"/>
                    <a:pt x="903" y="4077"/>
                    <a:pt x="2039" y="4077"/>
                  </a:cubicBezTo>
                  <a:cubicBezTo>
                    <a:pt x="3176" y="4077"/>
                    <a:pt x="4078" y="3175"/>
                    <a:pt x="4078" y="2039"/>
                  </a:cubicBezTo>
                  <a:cubicBezTo>
                    <a:pt x="4078" y="902"/>
                    <a:pt x="3176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2"/>
            <p:cNvSpPr/>
            <p:nvPr/>
          </p:nvSpPr>
          <p:spPr>
            <a:xfrm>
              <a:off x="8753350" y="2707765"/>
              <a:ext cx="46867" cy="48382"/>
            </a:xfrm>
            <a:custGeom>
              <a:avLst/>
              <a:gdLst/>
              <a:ahLst/>
              <a:cxnLst/>
              <a:rect l="l" t="t" r="r" b="b"/>
              <a:pathLst>
                <a:path w="4112" h="4245" extrusionOk="0">
                  <a:moveTo>
                    <a:pt x="2039" y="0"/>
                  </a:moveTo>
                  <a:cubicBezTo>
                    <a:pt x="937" y="0"/>
                    <a:pt x="1" y="1103"/>
                    <a:pt x="1" y="2072"/>
                  </a:cubicBezTo>
                  <a:lnTo>
                    <a:pt x="1" y="2139"/>
                  </a:lnTo>
                  <a:lnTo>
                    <a:pt x="1" y="2240"/>
                  </a:lnTo>
                  <a:cubicBezTo>
                    <a:pt x="34" y="3175"/>
                    <a:pt x="703" y="3977"/>
                    <a:pt x="1638" y="4178"/>
                  </a:cubicBezTo>
                  <a:cubicBezTo>
                    <a:pt x="1772" y="4245"/>
                    <a:pt x="1872" y="4245"/>
                    <a:pt x="2039" y="4245"/>
                  </a:cubicBezTo>
                  <a:cubicBezTo>
                    <a:pt x="2173" y="4245"/>
                    <a:pt x="2340" y="4245"/>
                    <a:pt x="2474" y="4178"/>
                  </a:cubicBezTo>
                  <a:cubicBezTo>
                    <a:pt x="3009" y="4078"/>
                    <a:pt x="3477" y="3777"/>
                    <a:pt x="3777" y="3342"/>
                  </a:cubicBezTo>
                  <a:cubicBezTo>
                    <a:pt x="3844" y="3242"/>
                    <a:pt x="3878" y="3142"/>
                    <a:pt x="3944" y="3008"/>
                  </a:cubicBezTo>
                  <a:cubicBezTo>
                    <a:pt x="3978" y="2941"/>
                    <a:pt x="3978" y="2908"/>
                    <a:pt x="4011" y="2808"/>
                  </a:cubicBezTo>
                  <a:cubicBezTo>
                    <a:pt x="4045" y="2774"/>
                    <a:pt x="4112" y="2741"/>
                    <a:pt x="4112" y="2240"/>
                  </a:cubicBezTo>
                  <a:lnTo>
                    <a:pt x="4112" y="2072"/>
                  </a:lnTo>
                  <a:cubicBezTo>
                    <a:pt x="4112" y="1103"/>
                    <a:pt x="3176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2"/>
            <p:cNvSpPr/>
            <p:nvPr/>
          </p:nvSpPr>
          <p:spPr>
            <a:xfrm>
              <a:off x="8753738" y="3018240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72" y="0"/>
                  </a:moveTo>
                  <a:cubicBezTo>
                    <a:pt x="1972" y="0"/>
                    <a:pt x="1905" y="0"/>
                    <a:pt x="1805" y="67"/>
                  </a:cubicBezTo>
                  <a:cubicBezTo>
                    <a:pt x="802" y="167"/>
                    <a:pt x="67" y="1003"/>
                    <a:pt x="67" y="2006"/>
                  </a:cubicBezTo>
                  <a:lnTo>
                    <a:pt x="67" y="2072"/>
                  </a:lnTo>
                  <a:cubicBezTo>
                    <a:pt x="0" y="3008"/>
                    <a:pt x="669" y="3844"/>
                    <a:pt x="1604" y="4011"/>
                  </a:cubicBezTo>
                  <a:cubicBezTo>
                    <a:pt x="1738" y="4078"/>
                    <a:pt x="1838" y="4078"/>
                    <a:pt x="2005" y="4078"/>
                  </a:cubicBezTo>
                  <a:cubicBezTo>
                    <a:pt x="2139" y="4078"/>
                    <a:pt x="2306" y="4078"/>
                    <a:pt x="2440" y="4011"/>
                  </a:cubicBezTo>
                  <a:cubicBezTo>
                    <a:pt x="2975" y="3911"/>
                    <a:pt x="3443" y="3610"/>
                    <a:pt x="3743" y="3175"/>
                  </a:cubicBezTo>
                  <a:cubicBezTo>
                    <a:pt x="3810" y="3075"/>
                    <a:pt x="3844" y="2975"/>
                    <a:pt x="3910" y="2841"/>
                  </a:cubicBezTo>
                  <a:cubicBezTo>
                    <a:pt x="3977" y="2607"/>
                    <a:pt x="4078" y="2340"/>
                    <a:pt x="4078" y="2072"/>
                  </a:cubicBezTo>
                  <a:lnTo>
                    <a:pt x="4078" y="2006"/>
                  </a:lnTo>
                  <a:cubicBezTo>
                    <a:pt x="4078" y="1003"/>
                    <a:pt x="3275" y="167"/>
                    <a:pt x="2306" y="67"/>
                  </a:cubicBezTo>
                  <a:cubicBezTo>
                    <a:pt x="2239" y="67"/>
                    <a:pt x="2139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2"/>
            <p:cNvSpPr/>
            <p:nvPr/>
          </p:nvSpPr>
          <p:spPr>
            <a:xfrm>
              <a:off x="8522157" y="2632341"/>
              <a:ext cx="46479" cy="46479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0"/>
                  </a:moveTo>
                  <a:cubicBezTo>
                    <a:pt x="903" y="0"/>
                    <a:pt x="0" y="902"/>
                    <a:pt x="0" y="2039"/>
                  </a:cubicBezTo>
                  <a:cubicBezTo>
                    <a:pt x="0" y="3175"/>
                    <a:pt x="903" y="4077"/>
                    <a:pt x="2039" y="4077"/>
                  </a:cubicBezTo>
                  <a:cubicBezTo>
                    <a:pt x="3175" y="4077"/>
                    <a:pt x="4078" y="3175"/>
                    <a:pt x="4078" y="2039"/>
                  </a:cubicBezTo>
                  <a:cubicBezTo>
                    <a:pt x="4078" y="902"/>
                    <a:pt x="3175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2"/>
            <p:cNvSpPr/>
            <p:nvPr/>
          </p:nvSpPr>
          <p:spPr>
            <a:xfrm>
              <a:off x="8676411" y="2786621"/>
              <a:ext cx="46490" cy="46479"/>
            </a:xfrm>
            <a:custGeom>
              <a:avLst/>
              <a:gdLst/>
              <a:ahLst/>
              <a:cxnLst/>
              <a:rect l="l" t="t" r="r" b="b"/>
              <a:pathLst>
                <a:path w="4079" h="4078" extrusionOk="0">
                  <a:moveTo>
                    <a:pt x="2039" y="0"/>
                  </a:moveTo>
                  <a:cubicBezTo>
                    <a:pt x="903" y="0"/>
                    <a:pt x="1" y="903"/>
                    <a:pt x="1" y="2039"/>
                  </a:cubicBezTo>
                  <a:cubicBezTo>
                    <a:pt x="1" y="3175"/>
                    <a:pt x="903" y="4078"/>
                    <a:pt x="2039" y="4078"/>
                  </a:cubicBezTo>
                  <a:cubicBezTo>
                    <a:pt x="3176" y="4078"/>
                    <a:pt x="4078" y="3175"/>
                    <a:pt x="4078" y="2039"/>
                  </a:cubicBezTo>
                  <a:cubicBezTo>
                    <a:pt x="4078" y="903"/>
                    <a:pt x="3176" y="0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2"/>
            <p:cNvSpPr/>
            <p:nvPr/>
          </p:nvSpPr>
          <p:spPr>
            <a:xfrm>
              <a:off x="8599096" y="2863573"/>
              <a:ext cx="50673" cy="46867"/>
            </a:xfrm>
            <a:custGeom>
              <a:avLst/>
              <a:gdLst/>
              <a:ahLst/>
              <a:cxnLst/>
              <a:rect l="l" t="t" r="r" b="b"/>
              <a:pathLst>
                <a:path w="4446" h="4112" extrusionOk="0">
                  <a:moveTo>
                    <a:pt x="2039" y="1"/>
                  </a:moveTo>
                  <a:cubicBezTo>
                    <a:pt x="936" y="1"/>
                    <a:pt x="0" y="936"/>
                    <a:pt x="0" y="2039"/>
                  </a:cubicBezTo>
                  <a:cubicBezTo>
                    <a:pt x="0" y="3175"/>
                    <a:pt x="936" y="4111"/>
                    <a:pt x="2039" y="4111"/>
                  </a:cubicBezTo>
                  <a:lnTo>
                    <a:pt x="2373" y="4111"/>
                  </a:lnTo>
                  <a:cubicBezTo>
                    <a:pt x="3342" y="4111"/>
                    <a:pt x="4445" y="3175"/>
                    <a:pt x="4445" y="2039"/>
                  </a:cubicBezTo>
                  <a:cubicBezTo>
                    <a:pt x="4445" y="936"/>
                    <a:pt x="3342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2"/>
            <p:cNvSpPr/>
            <p:nvPr/>
          </p:nvSpPr>
          <p:spPr>
            <a:xfrm>
              <a:off x="8599096" y="3017853"/>
              <a:ext cx="46103" cy="46103"/>
            </a:xfrm>
            <a:custGeom>
              <a:avLst/>
              <a:gdLst/>
              <a:ahLst/>
              <a:cxnLst/>
              <a:rect l="l" t="t" r="r" b="b"/>
              <a:pathLst>
                <a:path w="4045" h="4045" extrusionOk="0">
                  <a:moveTo>
                    <a:pt x="2006" y="1"/>
                  </a:moveTo>
                  <a:cubicBezTo>
                    <a:pt x="1604" y="1"/>
                    <a:pt x="1170" y="135"/>
                    <a:pt x="903" y="335"/>
                  </a:cubicBezTo>
                  <a:cubicBezTo>
                    <a:pt x="234" y="703"/>
                    <a:pt x="0" y="1371"/>
                    <a:pt x="0" y="2006"/>
                  </a:cubicBezTo>
                  <a:cubicBezTo>
                    <a:pt x="0" y="3042"/>
                    <a:pt x="702" y="3878"/>
                    <a:pt x="1638" y="4045"/>
                  </a:cubicBezTo>
                  <a:lnTo>
                    <a:pt x="2340" y="4045"/>
                  </a:lnTo>
                  <a:cubicBezTo>
                    <a:pt x="2340" y="4045"/>
                    <a:pt x="2440" y="4045"/>
                    <a:pt x="2607" y="4011"/>
                  </a:cubicBezTo>
                  <a:cubicBezTo>
                    <a:pt x="3509" y="3811"/>
                    <a:pt x="4011" y="2975"/>
                    <a:pt x="4044" y="2040"/>
                  </a:cubicBezTo>
                  <a:cubicBezTo>
                    <a:pt x="4044" y="1939"/>
                    <a:pt x="4044" y="1806"/>
                    <a:pt x="4011" y="1672"/>
                  </a:cubicBezTo>
                  <a:cubicBezTo>
                    <a:pt x="4011" y="1639"/>
                    <a:pt x="3977" y="1605"/>
                    <a:pt x="3977" y="1505"/>
                  </a:cubicBezTo>
                  <a:cubicBezTo>
                    <a:pt x="3944" y="1438"/>
                    <a:pt x="3944" y="1338"/>
                    <a:pt x="3911" y="1271"/>
                  </a:cubicBezTo>
                  <a:lnTo>
                    <a:pt x="3911" y="1204"/>
                  </a:lnTo>
                  <a:cubicBezTo>
                    <a:pt x="3643" y="536"/>
                    <a:pt x="3075" y="1"/>
                    <a:pt x="2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2"/>
            <p:cNvSpPr/>
            <p:nvPr/>
          </p:nvSpPr>
          <p:spPr>
            <a:xfrm>
              <a:off x="8599096" y="2709293"/>
              <a:ext cx="46103" cy="46855"/>
            </a:xfrm>
            <a:custGeom>
              <a:avLst/>
              <a:gdLst/>
              <a:ahLst/>
              <a:cxnLst/>
              <a:rect l="l" t="t" r="r" b="b"/>
              <a:pathLst>
                <a:path w="4045" h="4111" extrusionOk="0">
                  <a:moveTo>
                    <a:pt x="2039" y="0"/>
                  </a:moveTo>
                  <a:cubicBezTo>
                    <a:pt x="1805" y="0"/>
                    <a:pt x="1604" y="33"/>
                    <a:pt x="1337" y="134"/>
                  </a:cubicBezTo>
                  <a:cubicBezTo>
                    <a:pt x="334" y="435"/>
                    <a:pt x="0" y="1103"/>
                    <a:pt x="0" y="1838"/>
                  </a:cubicBezTo>
                  <a:lnTo>
                    <a:pt x="0" y="1938"/>
                  </a:lnTo>
                  <a:lnTo>
                    <a:pt x="0" y="2005"/>
                  </a:lnTo>
                  <a:cubicBezTo>
                    <a:pt x="0" y="3041"/>
                    <a:pt x="702" y="3843"/>
                    <a:pt x="1638" y="4044"/>
                  </a:cubicBezTo>
                  <a:cubicBezTo>
                    <a:pt x="1772" y="4111"/>
                    <a:pt x="1872" y="4111"/>
                    <a:pt x="2039" y="4111"/>
                  </a:cubicBezTo>
                  <a:lnTo>
                    <a:pt x="2373" y="4111"/>
                  </a:lnTo>
                  <a:lnTo>
                    <a:pt x="2440" y="4044"/>
                  </a:lnTo>
                  <a:cubicBezTo>
                    <a:pt x="3342" y="3843"/>
                    <a:pt x="4044" y="3041"/>
                    <a:pt x="4044" y="2039"/>
                  </a:cubicBezTo>
                  <a:lnTo>
                    <a:pt x="4044" y="1972"/>
                  </a:lnTo>
                  <a:lnTo>
                    <a:pt x="4044" y="1838"/>
                  </a:lnTo>
                  <a:cubicBezTo>
                    <a:pt x="4044" y="869"/>
                    <a:pt x="3309" y="0"/>
                    <a:pt x="2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2"/>
            <p:cNvSpPr/>
            <p:nvPr/>
          </p:nvSpPr>
          <p:spPr>
            <a:xfrm>
              <a:off x="8599096" y="2554625"/>
              <a:ext cx="50673" cy="46479"/>
            </a:xfrm>
            <a:custGeom>
              <a:avLst/>
              <a:gdLst/>
              <a:ahLst/>
              <a:cxnLst/>
              <a:rect l="l" t="t" r="r" b="b"/>
              <a:pathLst>
                <a:path w="4446" h="4078" extrusionOk="0">
                  <a:moveTo>
                    <a:pt x="2039" y="0"/>
                  </a:moveTo>
                  <a:cubicBezTo>
                    <a:pt x="936" y="0"/>
                    <a:pt x="0" y="903"/>
                    <a:pt x="0" y="2039"/>
                  </a:cubicBezTo>
                  <a:cubicBezTo>
                    <a:pt x="0" y="3175"/>
                    <a:pt x="936" y="4078"/>
                    <a:pt x="2039" y="4078"/>
                  </a:cubicBezTo>
                  <a:lnTo>
                    <a:pt x="2373" y="4078"/>
                  </a:lnTo>
                  <a:cubicBezTo>
                    <a:pt x="3342" y="4078"/>
                    <a:pt x="4445" y="3175"/>
                    <a:pt x="4445" y="2039"/>
                  </a:cubicBezTo>
                  <a:cubicBezTo>
                    <a:pt x="4445" y="903"/>
                    <a:pt x="3342" y="0"/>
                    <a:pt x="2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2"/>
            <p:cNvSpPr/>
            <p:nvPr/>
          </p:nvSpPr>
          <p:spPr>
            <a:xfrm>
              <a:off x="8676411" y="2940901"/>
              <a:ext cx="46490" cy="46490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1"/>
                  </a:moveTo>
                  <a:cubicBezTo>
                    <a:pt x="903" y="1"/>
                    <a:pt x="1" y="903"/>
                    <a:pt x="1" y="2040"/>
                  </a:cubicBezTo>
                  <a:cubicBezTo>
                    <a:pt x="1" y="3176"/>
                    <a:pt x="903" y="4078"/>
                    <a:pt x="2039" y="4078"/>
                  </a:cubicBezTo>
                  <a:cubicBezTo>
                    <a:pt x="3176" y="4078"/>
                    <a:pt x="4078" y="3176"/>
                    <a:pt x="4078" y="2040"/>
                  </a:cubicBezTo>
                  <a:cubicBezTo>
                    <a:pt x="4078" y="903"/>
                    <a:pt x="3176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52"/>
          <p:cNvSpPr/>
          <p:nvPr/>
        </p:nvSpPr>
        <p:spPr>
          <a:xfrm rot="10800000">
            <a:off x="2423677" y="3497043"/>
            <a:ext cx="624332" cy="624332"/>
          </a:xfrm>
          <a:custGeom>
            <a:avLst/>
            <a:gdLst/>
            <a:ahLst/>
            <a:cxnLst/>
            <a:rect l="l" t="t" r="r" b="b"/>
            <a:pathLst>
              <a:path w="54778" h="54778" extrusionOk="0">
                <a:moveTo>
                  <a:pt x="0" y="0"/>
                </a:moveTo>
                <a:lnTo>
                  <a:pt x="0" y="54777"/>
                </a:lnTo>
                <a:lnTo>
                  <a:pt x="28609" y="54777"/>
                </a:lnTo>
                <a:cubicBezTo>
                  <a:pt x="43080" y="54777"/>
                  <a:pt x="54778" y="43080"/>
                  <a:pt x="54778" y="28609"/>
                </a:cubicBezTo>
                <a:lnTo>
                  <a:pt x="5477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9" name="Google Shape;283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259" y="0"/>
            <a:ext cx="7650000" cy="5143500"/>
          </a:xfrm>
          <a:prstGeom prst="parallelogram">
            <a:avLst>
              <a:gd name="adj" fmla="val 93163"/>
            </a:avLst>
          </a:prstGeom>
          <a:noFill/>
          <a:ln>
            <a:noFill/>
          </a:ln>
        </p:spPr>
      </p:pic>
      <p:sp>
        <p:nvSpPr>
          <p:cNvPr id="63" name="Google Shape;2641;p42">
            <a:extLst>
              <a:ext uri="{FF2B5EF4-FFF2-40B4-BE49-F238E27FC236}">
                <a16:creationId xmlns:a16="http://schemas.microsoft.com/office/drawing/2014/main" id="{DCA0BC7D-FE1F-4532-A4A6-2EDF625E718B}"/>
              </a:ext>
            </a:extLst>
          </p:cNvPr>
          <p:cNvSpPr txBox="1">
            <a:spLocks/>
          </p:cNvSpPr>
          <p:nvPr/>
        </p:nvSpPr>
        <p:spPr>
          <a:xfrm>
            <a:off x="710417" y="1946420"/>
            <a:ext cx="5080200" cy="506700"/>
          </a:xfrm>
          <a:prstGeom prst="rect">
            <a:avLst/>
          </a:prstGeom>
        </p:spPr>
        <p:txBody>
          <a:bodyPr spcFirstLastPara="1" vert="horz" wrap="square" lIns="118850" tIns="91425" rIns="91425" bIns="91425" rtlCol="0" anchor="t" anchorCtr="0">
            <a:noAutofit/>
          </a:bodyPr>
          <a:lstStyle>
            <a:lvl1pPr marL="171450" lvl="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ClrTx/>
            </a:pPr>
            <a:r>
              <a:rPr lang="en-ID" b="1" dirty="0">
                <a:solidFill>
                  <a:schemeClr val="bg1"/>
                </a:solidFill>
              </a:rPr>
              <a:t>8 AREA PERUBAHAN</a:t>
            </a:r>
          </a:p>
        </p:txBody>
      </p:sp>
      <p:sp>
        <p:nvSpPr>
          <p:cNvPr id="64" name="Google Shape;2639;p42">
            <a:extLst>
              <a:ext uri="{FF2B5EF4-FFF2-40B4-BE49-F238E27FC236}">
                <a16:creationId xmlns:a16="http://schemas.microsoft.com/office/drawing/2014/main" id="{9F527D9A-8094-47B0-A953-EB27A88B0862}"/>
              </a:ext>
            </a:extLst>
          </p:cNvPr>
          <p:cNvSpPr txBox="1">
            <a:spLocks/>
          </p:cNvSpPr>
          <p:nvPr/>
        </p:nvSpPr>
        <p:spPr>
          <a:xfrm>
            <a:off x="720000" y="653508"/>
            <a:ext cx="4060722" cy="6402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buClrTx/>
              <a:buFontTx/>
            </a:pPr>
            <a:r>
              <a:rPr lang="en-ID" sz="4000" b="1" dirty="0">
                <a:solidFill>
                  <a:schemeClr val="bg1"/>
                </a:solidFill>
              </a:rPr>
              <a:t>TANTANGAN &amp; HAMBATAN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9FEDEFD-2C80-4D9B-B828-125DEC077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974" y="1143151"/>
            <a:ext cx="1466801" cy="1428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2">
            <a:extLst>
              <a:ext uri="{FF2B5EF4-FFF2-40B4-BE49-F238E27FC236}">
                <a16:creationId xmlns:a16="http://schemas.microsoft.com/office/drawing/2014/main" id="{2DC59880-136E-47B4-9052-BA86C8415835}"/>
              </a:ext>
            </a:extLst>
          </p:cNvPr>
          <p:cNvSpPr txBox="1">
            <a:spLocks/>
          </p:cNvSpPr>
          <p:nvPr/>
        </p:nvSpPr>
        <p:spPr>
          <a:xfrm>
            <a:off x="127261" y="94267"/>
            <a:ext cx="8889478" cy="27805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chemeClr val="bg1"/>
                </a:solidFill>
              </a:rPr>
              <a:t>MANAJEMEN PERUBAHAN</a:t>
            </a:r>
          </a:p>
        </p:txBody>
      </p:sp>
      <p:sp>
        <p:nvSpPr>
          <p:cNvPr id="46" name="Google Shape;750;p54">
            <a:extLst>
              <a:ext uri="{FF2B5EF4-FFF2-40B4-BE49-F238E27FC236}">
                <a16:creationId xmlns:a16="http://schemas.microsoft.com/office/drawing/2014/main" id="{7C3978AF-7FC5-4921-86E9-5E012261645F}"/>
              </a:ext>
            </a:extLst>
          </p:cNvPr>
          <p:cNvSpPr txBox="1"/>
          <p:nvPr/>
        </p:nvSpPr>
        <p:spPr>
          <a:xfrm>
            <a:off x="1242391" y="503860"/>
            <a:ext cx="6639340" cy="438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kurangnya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komitmen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pimpinan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melaksanakan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Program/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Kegiatan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Reformasi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Birokrasi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kurangnya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Sosialisasi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Internalisasi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Reformasi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Birokrasi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pada masing-masing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satuan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 dan</a:t>
            </a:r>
            <a:endParaRPr lang="en-ID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terdapat</a:t>
            </a:r>
            <a:r>
              <a:rPr lang="en-US" sz="20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agen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perubahan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agent of change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yang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mampu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optimal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sebagai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motor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penggerak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perubahan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nyata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di Kementerian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Negeri.</a:t>
            </a:r>
            <a:endParaRPr lang="en-ID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59700DD-A910-424F-9A9F-29E48A46F8DF}"/>
              </a:ext>
            </a:extLst>
          </p:cNvPr>
          <p:cNvSpPr txBox="1">
            <a:spLocks/>
          </p:cNvSpPr>
          <p:nvPr/>
        </p:nvSpPr>
        <p:spPr>
          <a:xfrm>
            <a:off x="127260" y="71019"/>
            <a:ext cx="8889478" cy="276540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DEREGULASI PERATURAN PERUNDANGAN</a:t>
            </a:r>
          </a:p>
        </p:txBody>
      </p:sp>
      <p:sp>
        <p:nvSpPr>
          <p:cNvPr id="10" name="Google Shape;750;p54">
            <a:extLst>
              <a:ext uri="{FF2B5EF4-FFF2-40B4-BE49-F238E27FC236}">
                <a16:creationId xmlns:a16="http://schemas.microsoft.com/office/drawing/2014/main" id="{C2D26951-EBC4-443A-A06D-9D2718FEFECA}"/>
              </a:ext>
            </a:extLst>
          </p:cNvPr>
          <p:cNvSpPr txBox="1"/>
          <p:nvPr/>
        </p:nvSpPr>
        <p:spPr>
          <a:xfrm>
            <a:off x="1311965" y="347558"/>
            <a:ext cx="6569767" cy="479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terdapat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peraturan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perundang-undangan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diterbitkan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oleh Kementerian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 yang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memerlukan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penataan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ulang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karena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sudah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tidak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sesuai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dinamika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penyelenggaraan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r>
              <a:rPr lang="en-US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</a:t>
            </a:r>
            <a:endParaRPr lang="en-ID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dikaji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seluruh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peraturan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perundang-undangan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diterbitkan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oleh Kementerian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 yang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menghambat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efektivitas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pelaksanaan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reformasi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birokrasi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agar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dapat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ditetapkan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langkah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deregulasi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dan/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atau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reregulasi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sesuai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kebutuhan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regulasi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menjadi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tanggung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jawab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rangka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pelayanan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kepada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masyarakat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ID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Daerah</a:t>
            </a:r>
            <a:r>
              <a:rPr lang="en-US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200" spc="1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1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CB100145-246A-4409-BF51-C232354DECF8}"/>
              </a:ext>
            </a:extLst>
          </p:cNvPr>
          <p:cNvSpPr txBox="1">
            <a:spLocks/>
          </p:cNvSpPr>
          <p:nvPr/>
        </p:nvSpPr>
        <p:spPr>
          <a:xfrm>
            <a:off x="127260" y="71019"/>
            <a:ext cx="8889478" cy="396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2400" b="1" dirty="0">
                <a:solidFill>
                  <a:srgbClr val="C00000"/>
                </a:solidFill>
              </a:rPr>
              <a:t>PENATAAN DAN PENGUATAN ORGANISASI</a:t>
            </a:r>
          </a:p>
        </p:txBody>
      </p:sp>
      <p:sp>
        <p:nvSpPr>
          <p:cNvPr id="16" name="Google Shape;750;p54">
            <a:extLst>
              <a:ext uri="{FF2B5EF4-FFF2-40B4-BE49-F238E27FC236}">
                <a16:creationId xmlns:a16="http://schemas.microsoft.com/office/drawing/2014/main" id="{DB68B607-55AE-4E7B-B721-97DC7D5FFE56}"/>
              </a:ext>
            </a:extLst>
          </p:cNvPr>
          <p:cNvSpPr txBox="1"/>
          <p:nvPr/>
        </p:nvSpPr>
        <p:spPr>
          <a:xfrm>
            <a:off x="1520686" y="802429"/>
            <a:ext cx="6326256" cy="322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disusunnya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uraian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tugas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fungsi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unit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eselon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III dan IV di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disusunnya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Grand Design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Penataan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Kelembagaan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r>
              <a:rPr lang="en-ID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ditatanya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kelembagaan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UPT di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US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Negeri.</a:t>
            </a:r>
            <a:endParaRPr lang="en-US" sz="1600" spc="100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4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50;p54">
            <a:extLst>
              <a:ext uri="{FF2B5EF4-FFF2-40B4-BE49-F238E27FC236}">
                <a16:creationId xmlns:a16="http://schemas.microsoft.com/office/drawing/2014/main" id="{5157241D-5DF6-4CD3-95AA-EF9104534AF4}"/>
              </a:ext>
            </a:extLst>
          </p:cNvPr>
          <p:cNvSpPr txBox="1"/>
          <p:nvPr/>
        </p:nvSpPr>
        <p:spPr>
          <a:xfrm>
            <a:off x="1560443" y="457330"/>
            <a:ext cx="6435585" cy="4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disusunnya</a:t>
            </a:r>
            <a:r>
              <a:rPr lang="en-US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Peta Proses </a:t>
            </a:r>
            <a:r>
              <a:rPr lang="en-US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Bisnis</a:t>
            </a:r>
            <a:r>
              <a:rPr lang="en-US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 masing-masing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komponen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dilaksanakan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analisis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komprehensif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terhadap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pola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tatalaksana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penyelenggaraan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tugas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fungsi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pada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setiap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unit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terpolanya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sistem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ketatalaksanaan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(business process)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karena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semua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proses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penyelenggaraan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tugas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ditetapkan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Standar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Operasional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Prosedur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(SOP)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untuk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pelayanan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kepada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masyarakat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Daerah;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optimalnya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pemanfaatan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teknologi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informasi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berbasis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elektronik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baik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melalui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e-government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maupun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e-office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 dan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adanya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pengintegrasian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teknologi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informasi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berbasis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elektronik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Negeri.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7BFF83D-B536-438A-8640-1B3258DE9B7F}"/>
              </a:ext>
            </a:extLst>
          </p:cNvPr>
          <p:cNvSpPr txBox="1">
            <a:spLocks/>
          </p:cNvSpPr>
          <p:nvPr/>
        </p:nvSpPr>
        <p:spPr>
          <a:xfrm>
            <a:off x="127260" y="21552"/>
            <a:ext cx="8889478" cy="370886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chemeClr val="bg1"/>
                </a:solidFill>
              </a:rPr>
              <a:t>PENATAAN TATALAKSANA</a:t>
            </a:r>
          </a:p>
        </p:txBody>
      </p:sp>
    </p:spTree>
    <p:extLst>
      <p:ext uri="{BB962C8B-B14F-4D97-AF65-F5344CB8AC3E}">
        <p14:creationId xmlns:p14="http://schemas.microsoft.com/office/powerpoint/2010/main" val="343016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50;p54">
            <a:extLst>
              <a:ext uri="{FF2B5EF4-FFF2-40B4-BE49-F238E27FC236}">
                <a16:creationId xmlns:a16="http://schemas.microsoft.com/office/drawing/2014/main" id="{3E49401A-4D27-4D34-BBDB-4C4E88CAC92E}"/>
              </a:ext>
            </a:extLst>
          </p:cNvPr>
          <p:cNvSpPr txBox="1"/>
          <p:nvPr/>
        </p:nvSpPr>
        <p:spPr>
          <a:xfrm>
            <a:off x="1540565" y="392437"/>
            <a:ext cx="6390861" cy="490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keseluruhan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ditetapkan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Standar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Kompetensi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Jabatan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sebagai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dasar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penetapan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kebijakan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rotasi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mutasi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dan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promosi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sz="157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disusun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komprehensif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Profil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Kompetensi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Pegawai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sz="157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relatif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rendah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disiplin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sebagian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yang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mencerminkan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berubahnya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pola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pikir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budaya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sz="157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disusun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komprehensif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sistem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pendidikan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pelatihan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berbasis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kompetensi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r>
              <a:rPr lang="en-US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</a:t>
            </a:r>
            <a:endParaRPr lang="en-ID" sz="157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terwujud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perubahan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pola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pikir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budaya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menerima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berbagai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perubahan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melalui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pelaksanaan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reformasi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7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birokrasi</a:t>
            </a:r>
            <a:r>
              <a:rPr lang="en-ID" sz="15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570" spc="100" dirty="0">
              <a:solidFill>
                <a:srgbClr val="3F3F3F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096F894-C1D2-4F1E-8191-AD6D42D3BEB8}"/>
              </a:ext>
            </a:extLst>
          </p:cNvPr>
          <p:cNvSpPr txBox="1">
            <a:spLocks/>
          </p:cNvSpPr>
          <p:nvPr/>
        </p:nvSpPr>
        <p:spPr>
          <a:xfrm>
            <a:off x="127260" y="7698"/>
            <a:ext cx="8889478" cy="384740"/>
          </a:xfrm>
          <a:prstGeom prst="rect">
            <a:avLst/>
          </a:prstGeom>
          <a:solidFill>
            <a:srgbClr val="E6B9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rgbClr val="C00000"/>
                </a:solidFill>
              </a:rPr>
              <a:t>PENATAAN SISTEM MANAJEMEN SDM APARATUR</a:t>
            </a:r>
          </a:p>
        </p:txBody>
      </p:sp>
    </p:spTree>
    <p:extLst>
      <p:ext uri="{BB962C8B-B14F-4D97-AF65-F5344CB8AC3E}">
        <p14:creationId xmlns:p14="http://schemas.microsoft.com/office/powerpoint/2010/main" val="222927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0;p54">
            <a:extLst>
              <a:ext uri="{FF2B5EF4-FFF2-40B4-BE49-F238E27FC236}">
                <a16:creationId xmlns:a16="http://schemas.microsoft.com/office/drawing/2014/main" id="{C20CCCF4-9DCE-40B0-95B9-7DE898BDACB9}"/>
              </a:ext>
            </a:extLst>
          </p:cNvPr>
          <p:cNvSpPr txBox="1"/>
          <p:nvPr/>
        </p:nvSpPr>
        <p:spPr>
          <a:xfrm>
            <a:off x="1570383" y="515112"/>
            <a:ext cx="6321287" cy="460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optimalnya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pemanfaatan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Peran Unit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Penanganan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Gratifikasi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(UPG) 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Neger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12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sedikit</a:t>
            </a:r>
            <a:r>
              <a:rPr lang="en-US" sz="1250" dirty="0"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Satuan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/Unit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Neger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mendapatkan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opini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WBK/WBBM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atas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pelaksanaan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Zona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Integritas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12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Perlu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dilakukannya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peningkatan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maturitas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Sistem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Pengendalian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Internal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(SPIP)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Neger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12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optimal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tingkat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efisiensi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penggunaan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keuangan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negara,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meskipun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hasil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audit BPK-RI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terhadap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Laporan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Keuangan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mendapat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opini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Wajar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Tanpa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Pengecualian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(WTP);</a:t>
            </a:r>
            <a:endParaRPr lang="en-ID" sz="12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rendahnya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kapabilitas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Pengawas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Internal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(APIP)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US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 dan</a:t>
            </a:r>
            <a:endParaRPr lang="en-ID" sz="12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efektif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Aparatur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Pengawas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Internal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(APIP)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mendorong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peningkatan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kepatuhan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atas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pengelolaan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keuangan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negara di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25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</a:t>
            </a:r>
            <a:r>
              <a:rPr lang="en-US" sz="1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250" spc="100" dirty="0">
              <a:solidFill>
                <a:srgbClr val="3F3F3F"/>
              </a:solidFill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24AE46B-8DB0-4C48-B70E-76245F084C40}"/>
              </a:ext>
            </a:extLst>
          </p:cNvPr>
          <p:cNvSpPr txBox="1">
            <a:spLocks/>
          </p:cNvSpPr>
          <p:nvPr/>
        </p:nvSpPr>
        <p:spPr>
          <a:xfrm>
            <a:off x="127260" y="21552"/>
            <a:ext cx="8889478" cy="358248"/>
          </a:xfrm>
          <a:prstGeom prst="rect">
            <a:avLst/>
          </a:pr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chemeClr val="bg1"/>
                </a:solidFill>
              </a:rPr>
              <a:t>PENGUATAN PENGAWASAN</a:t>
            </a:r>
          </a:p>
        </p:txBody>
      </p:sp>
    </p:spTree>
    <p:extLst>
      <p:ext uri="{BB962C8B-B14F-4D97-AF65-F5344CB8AC3E}">
        <p14:creationId xmlns:p14="http://schemas.microsoft.com/office/powerpoint/2010/main" val="3256487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50;p54">
            <a:extLst>
              <a:ext uri="{FF2B5EF4-FFF2-40B4-BE49-F238E27FC236}">
                <a16:creationId xmlns:a16="http://schemas.microsoft.com/office/drawing/2014/main" id="{C20CCCF4-9DCE-40B0-95B9-7DE898BDACB9}"/>
              </a:ext>
            </a:extLst>
          </p:cNvPr>
          <p:cNvSpPr txBox="1"/>
          <p:nvPr/>
        </p:nvSpPr>
        <p:spPr>
          <a:xfrm>
            <a:off x="1080655" y="423857"/>
            <a:ext cx="6791136" cy="4606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adanya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sistem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manajemen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kinerja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berbasis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teknologi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informasi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mengintegrasikan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kinerja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organisasi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kinerja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individu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adanya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Cascading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indikator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kinerja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utama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dari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Eselon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sampai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dengan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Pelaksana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dituangkan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Perjanjian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Kinerja (PK);</a:t>
            </a:r>
            <a:endParaRPr lang="en-ID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diterapkannya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menyeluruh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Sistem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Manajemen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Kinerja di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Negeri;</a:t>
            </a:r>
            <a:endParaRPr lang="en-ID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Masih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diperlukan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peningkatan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kualitas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Laporan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Akuntabilitas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Kinerja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Instansi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(LAKIP) pada unit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Eselon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I Kementerian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</a:t>
            </a:r>
            <a:r>
              <a:rPr lang="en-ID" sz="1500" dirty="0"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 dan</a:t>
            </a:r>
            <a:endParaRPr lang="en-ID" sz="1500" dirty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Belum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optimalnya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Rencana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Strategis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dengan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Roadmap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Reformasi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Birokrasi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Kementerian </a:t>
            </a:r>
            <a:r>
              <a:rPr lang="en-ID" sz="1500" spc="10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Dalam</a:t>
            </a:r>
            <a:r>
              <a:rPr lang="en-ID" sz="1500" spc="10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Negeri.</a:t>
            </a:r>
            <a:endParaRPr lang="en-US" sz="1500" spc="100" dirty="0">
              <a:solidFill>
                <a:schemeClr val="tx1"/>
              </a:solidFill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24AE46B-8DB0-4C48-B70E-76245F084C40}"/>
              </a:ext>
            </a:extLst>
          </p:cNvPr>
          <p:cNvSpPr txBox="1">
            <a:spLocks/>
          </p:cNvSpPr>
          <p:nvPr/>
        </p:nvSpPr>
        <p:spPr>
          <a:xfrm>
            <a:off x="127260" y="21552"/>
            <a:ext cx="8889478" cy="3582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chemeClr val="bg1"/>
                </a:solidFill>
              </a:rPr>
              <a:t>PENGUATAN AKUNTABILITAS KINERJA</a:t>
            </a:r>
          </a:p>
        </p:txBody>
      </p:sp>
    </p:spTree>
    <p:extLst>
      <p:ext uri="{BB962C8B-B14F-4D97-AF65-F5344CB8AC3E}">
        <p14:creationId xmlns:p14="http://schemas.microsoft.com/office/powerpoint/2010/main" val="87781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50;p54">
            <a:extLst>
              <a:ext uri="{FF2B5EF4-FFF2-40B4-BE49-F238E27FC236}">
                <a16:creationId xmlns:a16="http://schemas.microsoft.com/office/drawing/2014/main" id="{7B9418F5-38A0-4DB4-980A-236048D7232C}"/>
              </a:ext>
            </a:extLst>
          </p:cNvPr>
          <p:cNvSpPr txBox="1"/>
          <p:nvPr/>
        </p:nvSpPr>
        <p:spPr>
          <a:xfrm>
            <a:off x="1043609" y="481998"/>
            <a:ext cx="6838121" cy="434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optimalnya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pemanfaatan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prosedur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pelayanan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bentuk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Standar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Operasional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Prosedur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(SOP),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baik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pelayanan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kepada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masyarakat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maupun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pelayanan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fasilitasi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penyelenggaraan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pemerintahan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daerah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Perlu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dilakukan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reviu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perbaikan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SOP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standar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pelayanan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berkala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ID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Belum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optimalnya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pemanfaatan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Unit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Layanan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Adminitrasi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yang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Satuan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Kerja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Lingkungan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; dan</a:t>
            </a:r>
            <a:endParaRPr lang="en-ID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+mj-lt"/>
              <a:buAutoNum type="alphaLcPeriod"/>
            </a:pP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Perlu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dilakukannya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survei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melalui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pihak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tiga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secara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berkala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terhadap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tamu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pelanggan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atas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kualitas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layanan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atau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kepuasan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masyarakat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Kementerian </a:t>
            </a:r>
            <a:r>
              <a:rPr lang="en-ID" sz="15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Dalam</a:t>
            </a:r>
            <a:r>
              <a:rPr lang="en-ID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Negeri</a:t>
            </a:r>
            <a:r>
              <a:rPr lang="en-US" sz="15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500" spc="100" dirty="0">
              <a:solidFill>
                <a:srgbClr val="3F3F3F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953C623-7D9E-4D51-987A-54BDCF6F72CD}"/>
              </a:ext>
            </a:extLst>
          </p:cNvPr>
          <p:cNvSpPr txBox="1">
            <a:spLocks/>
          </p:cNvSpPr>
          <p:nvPr/>
        </p:nvSpPr>
        <p:spPr>
          <a:xfrm>
            <a:off x="127260" y="49262"/>
            <a:ext cx="8889478" cy="311441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885825">
              <a:tabLst>
                <a:tab pos="5427663" algn="l"/>
              </a:tabLst>
            </a:pPr>
            <a:r>
              <a:rPr lang="en-US" sz="1800" b="1" dirty="0">
                <a:solidFill>
                  <a:schemeClr val="bg1"/>
                </a:solidFill>
              </a:rPr>
              <a:t>PENINGKATAN KUALITAS PELAYANAN PUBLIK</a:t>
            </a:r>
          </a:p>
        </p:txBody>
      </p:sp>
    </p:spTree>
    <p:extLst>
      <p:ext uri="{BB962C8B-B14F-4D97-AF65-F5344CB8AC3E}">
        <p14:creationId xmlns:p14="http://schemas.microsoft.com/office/powerpoint/2010/main" val="30286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CBF7FFB4-D814-46A7-BD90-7DA84D85B79B}"/>
              </a:ext>
            </a:extLst>
          </p:cNvPr>
          <p:cNvSpPr txBox="1"/>
          <p:nvPr/>
        </p:nvSpPr>
        <p:spPr>
          <a:xfrm>
            <a:off x="447928" y="3779833"/>
            <a:ext cx="8227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2010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71FF13-2B93-4564-BF7B-F4FC15556B29}"/>
              </a:ext>
            </a:extLst>
          </p:cNvPr>
          <p:cNvSpPr txBox="1"/>
          <p:nvPr/>
        </p:nvSpPr>
        <p:spPr>
          <a:xfrm>
            <a:off x="2385523" y="2842039"/>
            <a:ext cx="8227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2014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5" name="TextBox 11">
            <a:extLst>
              <a:ext uri="{FF2B5EF4-FFF2-40B4-BE49-F238E27FC236}">
                <a16:creationId xmlns:a16="http://schemas.microsoft.com/office/drawing/2014/main" id="{2C629AF9-8BE6-495F-9580-4E2F85191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77" y="4841308"/>
            <a:ext cx="83657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350" b="1" dirty="0">
                <a:solidFill>
                  <a:schemeClr val="bg1"/>
                </a:solidFill>
              </a:rPr>
              <a:t>Grand Design </a:t>
            </a:r>
            <a:r>
              <a:rPr lang="en-US" altLang="id-ID" sz="1350" b="1" dirty="0" err="1">
                <a:solidFill>
                  <a:schemeClr val="bg1"/>
                </a:solidFill>
              </a:rPr>
              <a:t>Reformasi</a:t>
            </a:r>
            <a:r>
              <a:rPr lang="en-US" altLang="id-ID" sz="1350" b="1" dirty="0">
                <a:solidFill>
                  <a:schemeClr val="bg1"/>
                </a:solidFill>
              </a:rPr>
              <a:t> </a:t>
            </a:r>
            <a:r>
              <a:rPr lang="en-US" altLang="id-ID" sz="1350" b="1" dirty="0" err="1">
                <a:solidFill>
                  <a:schemeClr val="bg1"/>
                </a:solidFill>
              </a:rPr>
              <a:t>Birokrasi</a:t>
            </a:r>
            <a:r>
              <a:rPr lang="en-US" altLang="id-ID" sz="1350" b="1" dirty="0">
                <a:solidFill>
                  <a:schemeClr val="bg1"/>
                </a:solidFill>
              </a:rPr>
              <a:t> Nasional 2010 - 2025</a:t>
            </a:r>
          </a:p>
        </p:txBody>
      </p:sp>
      <p:sp>
        <p:nvSpPr>
          <p:cNvPr id="76" name="TextBox 16">
            <a:extLst>
              <a:ext uri="{FF2B5EF4-FFF2-40B4-BE49-F238E27FC236}">
                <a16:creationId xmlns:a16="http://schemas.microsoft.com/office/drawing/2014/main" id="{319E9BA7-C9A8-44C3-A747-953A0AB6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772" y="3790393"/>
            <a:ext cx="141684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 b="1" dirty="0">
                <a:solidFill>
                  <a:schemeClr val="bg1"/>
                </a:solidFill>
              </a:rPr>
              <a:t>Roadmap  2010-2014 </a:t>
            </a:r>
            <a:endParaRPr lang="en-US" altLang="id-ID" sz="900" b="1" dirty="0">
              <a:solidFill>
                <a:schemeClr val="bg1"/>
              </a:solidFill>
            </a:endParaRPr>
          </a:p>
        </p:txBody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0AEA7E70-2A76-4413-830D-650AB4875C42}"/>
              </a:ext>
            </a:extLst>
          </p:cNvPr>
          <p:cNvSpPr/>
          <p:nvPr/>
        </p:nvSpPr>
        <p:spPr>
          <a:xfrm>
            <a:off x="591440" y="2626761"/>
            <a:ext cx="1181100" cy="340519"/>
          </a:xfrm>
          <a:custGeom>
            <a:avLst/>
            <a:gdLst>
              <a:gd name="connsiteX0" fmla="*/ 0 w 1744093"/>
              <a:gd name="connsiteY0" fmla="*/ 0 h 1352046"/>
              <a:gd name="connsiteX1" fmla="*/ 1744093 w 1744093"/>
              <a:gd name="connsiteY1" fmla="*/ 0 h 1352046"/>
              <a:gd name="connsiteX2" fmla="*/ 1744093 w 1744093"/>
              <a:gd name="connsiteY2" fmla="*/ 1352046 h 1352046"/>
              <a:gd name="connsiteX3" fmla="*/ 0 w 1744093"/>
              <a:gd name="connsiteY3" fmla="*/ 1352046 h 1352046"/>
              <a:gd name="connsiteX4" fmla="*/ 0 w 1744093"/>
              <a:gd name="connsiteY4" fmla="*/ 0 h 135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093" h="1352046">
                <a:moveTo>
                  <a:pt x="0" y="0"/>
                </a:moveTo>
                <a:lnTo>
                  <a:pt x="1744093" y="0"/>
                </a:lnTo>
                <a:lnTo>
                  <a:pt x="1744093" y="1352046"/>
                </a:lnTo>
                <a:lnTo>
                  <a:pt x="0" y="13520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77344" tIns="0" rIns="0" bIns="0" spcCol="1270"/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/>
              </a:rPr>
              <a:t>RULE BASED BUREAUCRACY</a:t>
            </a:r>
          </a:p>
        </p:txBody>
      </p:sp>
      <p:sp>
        <p:nvSpPr>
          <p:cNvPr id="78" name="Freeform 18">
            <a:extLst>
              <a:ext uri="{FF2B5EF4-FFF2-40B4-BE49-F238E27FC236}">
                <a16:creationId xmlns:a16="http://schemas.microsoft.com/office/drawing/2014/main" id="{237FB8DB-194A-4B9F-95A2-597B5AE11874}"/>
              </a:ext>
            </a:extLst>
          </p:cNvPr>
          <p:cNvSpPr/>
          <p:nvPr/>
        </p:nvSpPr>
        <p:spPr>
          <a:xfrm>
            <a:off x="703384" y="2749668"/>
            <a:ext cx="1343025" cy="608410"/>
          </a:xfrm>
          <a:custGeom>
            <a:avLst/>
            <a:gdLst>
              <a:gd name="connsiteX0" fmla="*/ 0 w 1719618"/>
              <a:gd name="connsiteY0" fmla="*/ 423080 h 955343"/>
              <a:gd name="connsiteX1" fmla="*/ 1364776 w 1719618"/>
              <a:gd name="connsiteY1" fmla="*/ 423080 h 955343"/>
              <a:gd name="connsiteX2" fmla="*/ 1719618 w 1719618"/>
              <a:gd name="connsiteY2" fmla="*/ 955343 h 955343"/>
              <a:gd name="connsiteX3" fmla="*/ 1514902 w 1719618"/>
              <a:gd name="connsiteY3" fmla="*/ 409433 h 955343"/>
              <a:gd name="connsiteX4" fmla="*/ 1514902 w 1719618"/>
              <a:gd name="connsiteY4" fmla="*/ 0 h 9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618" h="955343">
                <a:moveTo>
                  <a:pt x="0" y="423080"/>
                </a:moveTo>
                <a:lnTo>
                  <a:pt x="1364776" y="423080"/>
                </a:lnTo>
                <a:lnTo>
                  <a:pt x="1719618" y="955343"/>
                </a:lnTo>
                <a:lnTo>
                  <a:pt x="1514902" y="409433"/>
                </a:lnTo>
                <a:lnTo>
                  <a:pt x="1514902" y="0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d-ID" sz="105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651B691-CD3D-4937-959B-3B72DB5730FB}"/>
              </a:ext>
            </a:extLst>
          </p:cNvPr>
          <p:cNvSpPr txBox="1"/>
          <p:nvPr/>
        </p:nvSpPr>
        <p:spPr>
          <a:xfrm>
            <a:off x="4552365" y="2183885"/>
            <a:ext cx="8227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2019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DFA2CE-83B9-424F-9484-B8011140D4C8}"/>
              </a:ext>
            </a:extLst>
          </p:cNvPr>
          <p:cNvSpPr txBox="1"/>
          <p:nvPr/>
        </p:nvSpPr>
        <p:spPr>
          <a:xfrm>
            <a:off x="6972151" y="1079095"/>
            <a:ext cx="8227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2024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1" name="Freeform 14">
            <a:extLst>
              <a:ext uri="{FF2B5EF4-FFF2-40B4-BE49-F238E27FC236}">
                <a16:creationId xmlns:a16="http://schemas.microsoft.com/office/drawing/2014/main" id="{5D7C30C1-627A-4E45-A2E2-D2160830BB29}"/>
              </a:ext>
            </a:extLst>
          </p:cNvPr>
          <p:cNvSpPr/>
          <p:nvPr/>
        </p:nvSpPr>
        <p:spPr>
          <a:xfrm>
            <a:off x="2083535" y="1959717"/>
            <a:ext cx="1639730" cy="481073"/>
          </a:xfrm>
          <a:custGeom>
            <a:avLst/>
            <a:gdLst>
              <a:gd name="connsiteX0" fmla="*/ 0 w 1796491"/>
              <a:gd name="connsiteY0" fmla="*/ 0 h 2545029"/>
              <a:gd name="connsiteX1" fmla="*/ 1796491 w 1796491"/>
              <a:gd name="connsiteY1" fmla="*/ 0 h 2545029"/>
              <a:gd name="connsiteX2" fmla="*/ 1796491 w 1796491"/>
              <a:gd name="connsiteY2" fmla="*/ 2545029 h 2545029"/>
              <a:gd name="connsiteX3" fmla="*/ 0 w 1796491"/>
              <a:gd name="connsiteY3" fmla="*/ 2545029 h 2545029"/>
              <a:gd name="connsiteX4" fmla="*/ 0 w 1796491"/>
              <a:gd name="connsiteY4" fmla="*/ 0 h 25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491" h="2545029">
                <a:moveTo>
                  <a:pt x="0" y="0"/>
                </a:moveTo>
                <a:lnTo>
                  <a:pt x="1796491" y="0"/>
                </a:lnTo>
                <a:lnTo>
                  <a:pt x="1796491" y="2545029"/>
                </a:lnTo>
                <a:lnTo>
                  <a:pt x="0" y="25450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39814" tIns="0" rIns="0" bIns="0" spcCol="1270"/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/>
              </a:rPr>
              <a:t>PERFORMANCE BASED BUREAUCRACY</a:t>
            </a:r>
          </a:p>
        </p:txBody>
      </p:sp>
      <p:sp>
        <p:nvSpPr>
          <p:cNvPr id="82" name="Freeform 17">
            <a:extLst>
              <a:ext uri="{FF2B5EF4-FFF2-40B4-BE49-F238E27FC236}">
                <a16:creationId xmlns:a16="http://schemas.microsoft.com/office/drawing/2014/main" id="{3BFD70D0-C6C0-42C5-9B3F-8BFC637663C1}"/>
              </a:ext>
            </a:extLst>
          </p:cNvPr>
          <p:cNvSpPr/>
          <p:nvPr/>
        </p:nvSpPr>
        <p:spPr>
          <a:xfrm>
            <a:off x="2463575" y="1714618"/>
            <a:ext cx="1416844" cy="1135380"/>
          </a:xfrm>
          <a:custGeom>
            <a:avLst/>
            <a:gdLst>
              <a:gd name="connsiteX0" fmla="*/ 0 w 3098042"/>
              <a:gd name="connsiteY0" fmla="*/ 573206 h 900752"/>
              <a:gd name="connsiteX1" fmla="*/ 2702257 w 3098042"/>
              <a:gd name="connsiteY1" fmla="*/ 586853 h 900752"/>
              <a:gd name="connsiteX2" fmla="*/ 3016155 w 3098042"/>
              <a:gd name="connsiteY2" fmla="*/ 900752 h 900752"/>
              <a:gd name="connsiteX3" fmla="*/ 2866030 w 3098042"/>
              <a:gd name="connsiteY3" fmla="*/ 586853 h 900752"/>
              <a:gd name="connsiteX4" fmla="*/ 3098042 w 3098042"/>
              <a:gd name="connsiteY4" fmla="*/ 586853 h 900752"/>
              <a:gd name="connsiteX5" fmla="*/ 3098042 w 3098042"/>
              <a:gd name="connsiteY5" fmla="*/ 0 h 90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8042" h="900752">
                <a:moveTo>
                  <a:pt x="0" y="573206"/>
                </a:moveTo>
                <a:lnTo>
                  <a:pt x="2702257" y="586853"/>
                </a:lnTo>
                <a:lnTo>
                  <a:pt x="3016155" y="900752"/>
                </a:lnTo>
                <a:lnTo>
                  <a:pt x="2866030" y="586853"/>
                </a:lnTo>
                <a:lnTo>
                  <a:pt x="3098042" y="586853"/>
                </a:lnTo>
                <a:lnTo>
                  <a:pt x="3098042" y="0"/>
                </a:ln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d-ID" sz="105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3" name="Freeform 17">
            <a:extLst>
              <a:ext uri="{FF2B5EF4-FFF2-40B4-BE49-F238E27FC236}">
                <a16:creationId xmlns:a16="http://schemas.microsoft.com/office/drawing/2014/main" id="{2B4948FC-A70F-4185-8128-51639D1F3226}"/>
              </a:ext>
            </a:extLst>
          </p:cNvPr>
          <p:cNvSpPr/>
          <p:nvPr/>
        </p:nvSpPr>
        <p:spPr>
          <a:xfrm>
            <a:off x="4871814" y="911464"/>
            <a:ext cx="1279924" cy="1135380"/>
          </a:xfrm>
          <a:custGeom>
            <a:avLst/>
            <a:gdLst>
              <a:gd name="connsiteX0" fmla="*/ 0 w 3098042"/>
              <a:gd name="connsiteY0" fmla="*/ 573206 h 900752"/>
              <a:gd name="connsiteX1" fmla="*/ 2702257 w 3098042"/>
              <a:gd name="connsiteY1" fmla="*/ 586853 h 900752"/>
              <a:gd name="connsiteX2" fmla="*/ 3016155 w 3098042"/>
              <a:gd name="connsiteY2" fmla="*/ 900752 h 900752"/>
              <a:gd name="connsiteX3" fmla="*/ 2866030 w 3098042"/>
              <a:gd name="connsiteY3" fmla="*/ 586853 h 900752"/>
              <a:gd name="connsiteX4" fmla="*/ 3098042 w 3098042"/>
              <a:gd name="connsiteY4" fmla="*/ 586853 h 900752"/>
              <a:gd name="connsiteX5" fmla="*/ 3098042 w 3098042"/>
              <a:gd name="connsiteY5" fmla="*/ 0 h 90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8042" h="900752">
                <a:moveTo>
                  <a:pt x="0" y="573206"/>
                </a:moveTo>
                <a:lnTo>
                  <a:pt x="2702257" y="586853"/>
                </a:lnTo>
                <a:lnTo>
                  <a:pt x="3016155" y="900752"/>
                </a:lnTo>
                <a:lnTo>
                  <a:pt x="2866030" y="586853"/>
                </a:lnTo>
                <a:lnTo>
                  <a:pt x="3098042" y="586853"/>
                </a:lnTo>
                <a:lnTo>
                  <a:pt x="3098042" y="0"/>
                </a:lnTo>
              </a:path>
            </a:pathLst>
          </a:custGeom>
          <a:noFill/>
          <a:ln w="25400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d-ID" sz="105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FA8687F-56D2-472F-9A52-B5BD60CC5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900" y="3123864"/>
            <a:ext cx="1011401" cy="66462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D0339B8-E1E0-441A-AF2E-172F4B68B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392" y="2324018"/>
            <a:ext cx="1481308" cy="74717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859B402-5526-4C58-94AE-475A1EB7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17" y="1388212"/>
            <a:ext cx="1772157" cy="957224"/>
          </a:xfrm>
          <a:prstGeom prst="rect">
            <a:avLst/>
          </a:prstGeom>
        </p:spPr>
      </p:pic>
      <p:sp>
        <p:nvSpPr>
          <p:cNvPr id="87" name="TextBox 18">
            <a:extLst>
              <a:ext uri="{FF2B5EF4-FFF2-40B4-BE49-F238E27FC236}">
                <a16:creationId xmlns:a16="http://schemas.microsoft.com/office/drawing/2014/main" id="{CEC3E24F-A135-4474-812D-8E6FF647A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664" y="3764990"/>
            <a:ext cx="1262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 b="1" dirty="0">
                <a:solidFill>
                  <a:schemeClr val="bg1"/>
                </a:solidFill>
              </a:rPr>
              <a:t>Roadmap 2015-2019 </a:t>
            </a:r>
            <a:endParaRPr lang="en-US" altLang="id-ID" sz="9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d-ID" sz="900" b="1" dirty="0">
              <a:solidFill>
                <a:schemeClr val="bg1"/>
              </a:solidFill>
            </a:endParaRPr>
          </a:p>
        </p:txBody>
      </p:sp>
      <p:sp>
        <p:nvSpPr>
          <p:cNvPr id="88" name="TextBox 19">
            <a:extLst>
              <a:ext uri="{FF2B5EF4-FFF2-40B4-BE49-F238E27FC236}">
                <a16:creationId xmlns:a16="http://schemas.microsoft.com/office/drawing/2014/main" id="{915CCD9B-A20E-47EB-BFD1-498C676ED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698" y="3771900"/>
            <a:ext cx="1415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900" b="1" dirty="0">
                <a:solidFill>
                  <a:schemeClr val="bg1"/>
                </a:solidFill>
              </a:rPr>
              <a:t>Roadmap  2020-2025</a:t>
            </a:r>
            <a:endParaRPr lang="en-US" altLang="id-ID" sz="9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d-ID" sz="900" b="1" dirty="0">
              <a:solidFill>
                <a:schemeClr val="bg1"/>
              </a:solidFill>
            </a:endParaRPr>
          </a:p>
        </p:txBody>
      </p:sp>
      <p:sp>
        <p:nvSpPr>
          <p:cNvPr id="89" name="Freeform 15">
            <a:extLst>
              <a:ext uri="{FF2B5EF4-FFF2-40B4-BE49-F238E27FC236}">
                <a16:creationId xmlns:a16="http://schemas.microsoft.com/office/drawing/2014/main" id="{9FBAB897-F0EC-46EE-9CF7-9E2B5D148335}"/>
              </a:ext>
            </a:extLst>
          </p:cNvPr>
          <p:cNvSpPr/>
          <p:nvPr/>
        </p:nvSpPr>
        <p:spPr>
          <a:xfrm>
            <a:off x="4470301" y="1109303"/>
            <a:ext cx="1573269" cy="315515"/>
          </a:xfrm>
          <a:custGeom>
            <a:avLst/>
            <a:gdLst>
              <a:gd name="connsiteX0" fmla="*/ 0 w 1796491"/>
              <a:gd name="connsiteY0" fmla="*/ 0 h 3251462"/>
              <a:gd name="connsiteX1" fmla="*/ 1796491 w 1796491"/>
              <a:gd name="connsiteY1" fmla="*/ 0 h 3251462"/>
              <a:gd name="connsiteX2" fmla="*/ 1796491 w 1796491"/>
              <a:gd name="connsiteY2" fmla="*/ 3251462 h 3251462"/>
              <a:gd name="connsiteX3" fmla="*/ 0 w 1796491"/>
              <a:gd name="connsiteY3" fmla="*/ 3251462 h 3251462"/>
              <a:gd name="connsiteX4" fmla="*/ 0 w 1796491"/>
              <a:gd name="connsiteY4" fmla="*/ 0 h 325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491" h="3251462">
                <a:moveTo>
                  <a:pt x="0" y="0"/>
                </a:moveTo>
                <a:lnTo>
                  <a:pt x="1796491" y="0"/>
                </a:lnTo>
                <a:lnTo>
                  <a:pt x="1796491" y="3251462"/>
                </a:lnTo>
                <a:lnTo>
                  <a:pt x="0" y="325146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193360" tIns="0" rIns="0" bIns="0" spcCol="1270"/>
          <a:lstStyle/>
          <a:p>
            <a:pPr algn="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/>
              </a:rPr>
              <a:t>DYNAMIC GOVERNANCE</a:t>
            </a:r>
          </a:p>
        </p:txBody>
      </p:sp>
      <p:sp>
        <p:nvSpPr>
          <p:cNvPr id="91" name="Text Box 25">
            <a:extLst>
              <a:ext uri="{FF2B5EF4-FFF2-40B4-BE49-F238E27FC236}">
                <a16:creationId xmlns:a16="http://schemas.microsoft.com/office/drawing/2014/main" id="{C189BB7E-34A5-4589-9E80-51EB13DA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339" y="912478"/>
            <a:ext cx="134253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id-ID" sz="1350" b="1" dirty="0">
                <a:solidFill>
                  <a:schemeClr val="bg1"/>
                </a:solidFill>
              </a:rPr>
              <a:t>   </a:t>
            </a:r>
            <a:r>
              <a:rPr lang="af-ZA" altLang="id-ID" sz="1350" b="1" dirty="0">
                <a:solidFill>
                  <a:schemeClr val="bg1"/>
                </a:solidFill>
              </a:rPr>
              <a:t>Menjadi</a:t>
            </a:r>
            <a:r>
              <a:rPr lang="id-ID" altLang="id-ID" sz="1350" b="1" dirty="0">
                <a:solidFill>
                  <a:schemeClr val="bg1"/>
                </a:solidFill>
              </a:rPr>
              <a:t> </a:t>
            </a:r>
            <a:r>
              <a:rPr lang="af-ZA" altLang="id-ID" sz="1350" b="1" dirty="0">
                <a:solidFill>
                  <a:schemeClr val="bg1"/>
                </a:solidFill>
              </a:rPr>
              <a:t>Pemerintaha</a:t>
            </a:r>
            <a:r>
              <a:rPr lang="id-ID" altLang="id-ID" sz="1350" b="1" dirty="0">
                <a:solidFill>
                  <a:schemeClr val="bg1"/>
                </a:solidFill>
              </a:rPr>
              <a:t>n </a:t>
            </a:r>
            <a:r>
              <a:rPr lang="af-ZA" altLang="id-ID" sz="1350" b="1" dirty="0">
                <a:solidFill>
                  <a:schemeClr val="bg1"/>
                </a:solidFill>
              </a:rPr>
              <a:t>Kelas Dunia</a:t>
            </a:r>
            <a:endParaRPr lang="en-US" altLang="zh-CN" sz="1350" b="1" dirty="0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C9A79A3-E746-4352-8FBB-A1AC67C62D74}"/>
              </a:ext>
            </a:extLst>
          </p:cNvPr>
          <p:cNvSpPr/>
          <p:nvPr/>
        </p:nvSpPr>
        <p:spPr>
          <a:xfrm>
            <a:off x="5580831" y="2293662"/>
            <a:ext cx="3272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Pada tahun 2025, Pencapaian Tujuan dan Sasaran  Pembangunan  Semakin baik yang ditandai dengan: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  <a:latin typeface="Arial" panose="020B0604020202020204" pitchFamily="34" charset="0"/>
              </a:rPr>
              <a:t>a. tidak ada korupsi; b. tidak ada pelanggaran; c. APBN dan APBD baik; d. semua program selesai dengan baik; e. semua perizinan selesai dengan cepat dan tepat; f. komunikasi dengan publik baik; g. penggunaan waktu (jam kerja) efektif dan produktif; h. penerapan reward dan punishment secara konsisten dan berkelanjutan; i. hasil pembangunan nyata (propertumbuhan, prolapangan kerja, dan propengurangan kemiskinan)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4025211-3812-4DFC-98E2-F71273FB0A2B}"/>
              </a:ext>
            </a:extLst>
          </p:cNvPr>
          <p:cNvGrpSpPr/>
          <p:nvPr/>
        </p:nvGrpSpPr>
        <p:grpSpPr>
          <a:xfrm>
            <a:off x="516771" y="4042231"/>
            <a:ext cx="8112866" cy="144780"/>
            <a:chOff x="691515" y="5677175"/>
            <a:chExt cx="10817155" cy="193040"/>
          </a:xfrm>
        </p:grpSpPr>
        <p:sp>
          <p:nvSpPr>
            <p:cNvPr id="94" name="AutoShape 12">
              <a:extLst>
                <a:ext uri="{FF2B5EF4-FFF2-40B4-BE49-F238E27FC236}">
                  <a16:creationId xmlns:a16="http://schemas.microsoft.com/office/drawing/2014/main" id="{68C2716A-74E4-49EB-8721-B4175659F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700" y="5677175"/>
              <a:ext cx="10808970" cy="193040"/>
            </a:xfrm>
            <a:prstGeom prst="rightArrow">
              <a:avLst>
                <a:gd name="adj1" fmla="val 45285"/>
                <a:gd name="adj2" fmla="val 76553"/>
              </a:avLst>
            </a:prstGeom>
            <a:solidFill>
              <a:schemeClr val="bg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95" name="AutoShape 12">
              <a:extLst>
                <a:ext uri="{FF2B5EF4-FFF2-40B4-BE49-F238E27FC236}">
                  <a16:creationId xmlns:a16="http://schemas.microsoft.com/office/drawing/2014/main" id="{CD31139F-65C4-4F6A-B6E0-127BA41DC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2899" y="5729199"/>
              <a:ext cx="1887537" cy="81113"/>
            </a:xfrm>
            <a:prstGeom prst="rightArrow">
              <a:avLst>
                <a:gd name="adj1" fmla="val 45285"/>
                <a:gd name="adj2" fmla="val 76553"/>
              </a:avLst>
            </a:prstGeom>
            <a:solidFill>
              <a:srgbClr val="00B05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96" name="AutoShape 12">
              <a:extLst>
                <a:ext uri="{FF2B5EF4-FFF2-40B4-BE49-F238E27FC236}">
                  <a16:creationId xmlns:a16="http://schemas.microsoft.com/office/drawing/2014/main" id="{7FFA6A51-86DF-48E4-B291-2B68D609A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417" y="5724584"/>
              <a:ext cx="2981592" cy="85728"/>
            </a:xfrm>
            <a:prstGeom prst="rightArrow">
              <a:avLst>
                <a:gd name="adj1" fmla="val 45285"/>
                <a:gd name="adj2" fmla="val 76553"/>
              </a:avLst>
            </a:prstGeom>
            <a:solidFill>
              <a:srgbClr val="FBBF0A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97" name="AutoShape 12">
              <a:extLst>
                <a:ext uri="{FF2B5EF4-FFF2-40B4-BE49-F238E27FC236}">
                  <a16:creationId xmlns:a16="http://schemas.microsoft.com/office/drawing/2014/main" id="{3F99FB91-7B26-42A3-AA23-F6744B6CD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7466" y="5715000"/>
              <a:ext cx="2981592" cy="85728"/>
            </a:xfrm>
            <a:prstGeom prst="rightArrow">
              <a:avLst>
                <a:gd name="adj1" fmla="val 45285"/>
                <a:gd name="adj2" fmla="val 76553"/>
              </a:avLst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98" name="AutoShape 12">
              <a:extLst>
                <a:ext uri="{FF2B5EF4-FFF2-40B4-BE49-F238E27FC236}">
                  <a16:creationId xmlns:a16="http://schemas.microsoft.com/office/drawing/2014/main" id="{942D9854-A70B-40FE-B972-2A82F8E71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515" y="5721333"/>
              <a:ext cx="2981592" cy="85728"/>
            </a:xfrm>
            <a:prstGeom prst="rightArrow">
              <a:avLst>
                <a:gd name="adj1" fmla="val 45285"/>
                <a:gd name="adj2" fmla="val 76553"/>
              </a:avLst>
            </a:prstGeom>
            <a:solidFill>
              <a:srgbClr val="FF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0436BA8-C77E-4EFE-B73D-BE6B867EECB4}"/>
              </a:ext>
            </a:extLst>
          </p:cNvPr>
          <p:cNvCxnSpPr>
            <a:cxnSpLocks/>
          </p:cNvCxnSpPr>
          <p:nvPr/>
        </p:nvCxnSpPr>
        <p:spPr>
          <a:xfrm>
            <a:off x="2551801" y="844598"/>
            <a:ext cx="3856731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0B2C14D5-06D8-4822-9E5C-9C735CB04CF1}"/>
              </a:ext>
            </a:extLst>
          </p:cNvPr>
          <p:cNvSpPr/>
          <p:nvPr/>
        </p:nvSpPr>
        <p:spPr>
          <a:xfrm>
            <a:off x="1883294" y="13601"/>
            <a:ext cx="5304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j-ea"/>
                <a:cs typeface="+mj-cs"/>
              </a:rPr>
              <a:t>IMPLEMENTASI REFORMASI BIROKRASI KEMENDAGRI</a:t>
            </a:r>
            <a:endParaRPr lang="en-ID" sz="900" dirty="0">
              <a:solidFill>
                <a:schemeClr val="bg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E2B5BD4-1435-4BC7-85AB-6D72E57C7F76}"/>
              </a:ext>
            </a:extLst>
          </p:cNvPr>
          <p:cNvSpPr/>
          <p:nvPr/>
        </p:nvSpPr>
        <p:spPr>
          <a:xfrm>
            <a:off x="2551801" y="4168673"/>
            <a:ext cx="29825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11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KEPMENDAGRI NOMOR 061-5923 TH 2015  Jo. KEPMENDAGRI NOOMOR. 061-5295 TH 2016 </a:t>
            </a:r>
            <a:endParaRPr lang="id-ID" sz="1100" b="1" dirty="0">
              <a:solidFill>
                <a:schemeClr val="bg1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B0FCC58-2923-422B-AAE8-9B24BC3CDB42}"/>
              </a:ext>
            </a:extLst>
          </p:cNvPr>
          <p:cNvSpPr/>
          <p:nvPr/>
        </p:nvSpPr>
        <p:spPr>
          <a:xfrm>
            <a:off x="3880419" y="3896923"/>
            <a:ext cx="8322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Periode I</a:t>
            </a:r>
            <a:r>
              <a:rPr lang="en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id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ID" sz="900" dirty="0">
              <a:solidFill>
                <a:schemeClr val="bg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52CF5D2-98F8-41E9-8424-787194357D0D}"/>
              </a:ext>
            </a:extLst>
          </p:cNvPr>
          <p:cNvSpPr/>
          <p:nvPr/>
        </p:nvSpPr>
        <p:spPr>
          <a:xfrm>
            <a:off x="6157548" y="3904715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Periode I</a:t>
            </a:r>
            <a:r>
              <a:rPr lang="en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id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ID" sz="900" dirty="0">
              <a:solidFill>
                <a:schemeClr val="bg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F96714E-6611-47C3-9968-13C786FDF28A}"/>
              </a:ext>
            </a:extLst>
          </p:cNvPr>
          <p:cNvSpPr/>
          <p:nvPr/>
        </p:nvSpPr>
        <p:spPr>
          <a:xfrm>
            <a:off x="1574408" y="3920565"/>
            <a:ext cx="7489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900" b="1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Periode I</a:t>
            </a:r>
            <a:endParaRPr lang="en-ID" sz="900" dirty="0">
              <a:solidFill>
                <a:schemeClr val="bg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2753527-8E16-4AC4-ADA0-54F1AB8B0336}"/>
              </a:ext>
            </a:extLst>
          </p:cNvPr>
          <p:cNvSpPr/>
          <p:nvPr/>
        </p:nvSpPr>
        <p:spPr>
          <a:xfrm>
            <a:off x="5448901" y="4194198"/>
            <a:ext cx="23196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KEPMENDAGRI NOMOR 061-4733 TAHUN 2020 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BD14038D-CA8E-477E-B94D-F8633CAC1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27" y="200493"/>
            <a:ext cx="1466801" cy="1428599"/>
          </a:xfrm>
          <a:prstGeom prst="rect">
            <a:avLst/>
          </a:prstGeom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519DD522-103C-44FD-A117-9DBE891397CC}"/>
              </a:ext>
            </a:extLst>
          </p:cNvPr>
          <p:cNvSpPr/>
          <p:nvPr/>
        </p:nvSpPr>
        <p:spPr>
          <a:xfrm>
            <a:off x="2428998" y="4087713"/>
            <a:ext cx="3256056" cy="662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>
              <a:solidFill>
                <a:schemeClr val="bg1"/>
              </a:solidFill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83A1EB3-46A5-47D0-83BF-01460D570391}"/>
              </a:ext>
            </a:extLst>
          </p:cNvPr>
          <p:cNvSpPr/>
          <p:nvPr/>
        </p:nvSpPr>
        <p:spPr>
          <a:xfrm>
            <a:off x="5558649" y="4071485"/>
            <a:ext cx="2039525" cy="5729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>
              <a:solidFill>
                <a:schemeClr val="bg1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72F1592-8BF5-4BAC-A887-4AB8DE62B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27" y="197164"/>
            <a:ext cx="1466801" cy="1428599"/>
          </a:xfrm>
          <a:prstGeom prst="rect">
            <a:avLst/>
          </a:prstGeom>
        </p:spPr>
      </p:pic>
      <p:grpSp>
        <p:nvGrpSpPr>
          <p:cNvPr id="112" name="Google Shape;5184;p62">
            <a:extLst>
              <a:ext uri="{FF2B5EF4-FFF2-40B4-BE49-F238E27FC236}">
                <a16:creationId xmlns:a16="http://schemas.microsoft.com/office/drawing/2014/main" id="{8432C27B-0B36-4FF1-8D3A-AA2D8BB2D02F}"/>
              </a:ext>
            </a:extLst>
          </p:cNvPr>
          <p:cNvGrpSpPr/>
          <p:nvPr/>
        </p:nvGrpSpPr>
        <p:grpSpPr>
          <a:xfrm>
            <a:off x="7650368" y="217831"/>
            <a:ext cx="1084469" cy="778779"/>
            <a:chOff x="732428" y="1198513"/>
            <a:chExt cx="845921" cy="690752"/>
          </a:xfrm>
        </p:grpSpPr>
        <p:grpSp>
          <p:nvGrpSpPr>
            <p:cNvPr id="113" name="Google Shape;5185;p62">
              <a:extLst>
                <a:ext uri="{FF2B5EF4-FFF2-40B4-BE49-F238E27FC236}">
                  <a16:creationId xmlns:a16="http://schemas.microsoft.com/office/drawing/2014/main" id="{06AF7A4D-5E34-4D33-87C6-22140D1F401E}"/>
                </a:ext>
              </a:extLst>
            </p:cNvPr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124" name="Google Shape;5186;p62">
                <a:extLst>
                  <a:ext uri="{FF2B5EF4-FFF2-40B4-BE49-F238E27FC236}">
                    <a16:creationId xmlns:a16="http://schemas.microsoft.com/office/drawing/2014/main" id="{31E04FEE-321B-480A-BD6D-22CD66DB60FE}"/>
                  </a:ext>
                </a:extLst>
              </p:cNvPr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42771" extrusionOk="0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32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187;p62">
                <a:extLst>
                  <a:ext uri="{FF2B5EF4-FFF2-40B4-BE49-F238E27FC236}">
                    <a16:creationId xmlns:a16="http://schemas.microsoft.com/office/drawing/2014/main" id="{51349565-5052-4C4D-B012-C7F0053FA416}"/>
                  </a:ext>
                </a:extLst>
              </p:cNvPr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5188;p62">
              <a:extLst>
                <a:ext uri="{FF2B5EF4-FFF2-40B4-BE49-F238E27FC236}">
                  <a16:creationId xmlns:a16="http://schemas.microsoft.com/office/drawing/2014/main" id="{CDA492DA-1167-4B90-B50E-0C24E96CBDC2}"/>
                </a:ext>
              </a:extLst>
            </p:cNvPr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122" name="Google Shape;5189;p62">
                <a:extLst>
                  <a:ext uri="{FF2B5EF4-FFF2-40B4-BE49-F238E27FC236}">
                    <a16:creationId xmlns:a16="http://schemas.microsoft.com/office/drawing/2014/main" id="{302EA224-51F5-47D8-8BD5-9EB29669991D}"/>
                  </a:ext>
                </a:extLst>
              </p:cNvPr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190;p62">
                <a:extLst>
                  <a:ext uri="{FF2B5EF4-FFF2-40B4-BE49-F238E27FC236}">
                    <a16:creationId xmlns:a16="http://schemas.microsoft.com/office/drawing/2014/main" id="{55E4129E-E7DE-4DF4-8C19-C4BED3CD9E91}"/>
                  </a:ext>
                </a:extLst>
              </p:cNvPr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5191;p62">
              <a:extLst>
                <a:ext uri="{FF2B5EF4-FFF2-40B4-BE49-F238E27FC236}">
                  <a16:creationId xmlns:a16="http://schemas.microsoft.com/office/drawing/2014/main" id="{3E1AA709-5F6B-4B72-BC63-2FDC53588D7D}"/>
                </a:ext>
              </a:extLst>
            </p:cNvPr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120" name="Google Shape;5192;p62">
                <a:extLst>
                  <a:ext uri="{FF2B5EF4-FFF2-40B4-BE49-F238E27FC236}">
                    <a16:creationId xmlns:a16="http://schemas.microsoft.com/office/drawing/2014/main" id="{E5E52E15-AA02-4C0D-AC27-061809A60E39}"/>
                  </a:ext>
                </a:extLst>
              </p:cNvPr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193;p62">
                <a:extLst>
                  <a:ext uri="{FF2B5EF4-FFF2-40B4-BE49-F238E27FC236}">
                    <a16:creationId xmlns:a16="http://schemas.microsoft.com/office/drawing/2014/main" id="{C42B5F74-3FE3-4C8D-9A8D-0B23E665653B}"/>
                  </a:ext>
                </a:extLst>
              </p:cNvPr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5194;p62">
              <a:extLst>
                <a:ext uri="{FF2B5EF4-FFF2-40B4-BE49-F238E27FC236}">
                  <a16:creationId xmlns:a16="http://schemas.microsoft.com/office/drawing/2014/main" id="{6F520F06-4153-43DB-B804-088364E62452}"/>
                </a:ext>
              </a:extLst>
            </p:cNvPr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118" name="Google Shape;5195;p62">
                <a:extLst>
                  <a:ext uri="{FF2B5EF4-FFF2-40B4-BE49-F238E27FC236}">
                    <a16:creationId xmlns:a16="http://schemas.microsoft.com/office/drawing/2014/main" id="{6B1EA3C1-FCCA-4765-9065-BC38114F2CFB}"/>
                  </a:ext>
                </a:extLst>
              </p:cNvPr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196;p62">
                <a:extLst>
                  <a:ext uri="{FF2B5EF4-FFF2-40B4-BE49-F238E27FC236}">
                    <a16:creationId xmlns:a16="http://schemas.microsoft.com/office/drawing/2014/main" id="{ABC20FB5-AC21-4FC5-BD90-AA62F4E1DA96}"/>
                  </a:ext>
                </a:extLst>
              </p:cNvPr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" name="Google Shape;5197;p62">
              <a:extLst>
                <a:ext uri="{FF2B5EF4-FFF2-40B4-BE49-F238E27FC236}">
                  <a16:creationId xmlns:a16="http://schemas.microsoft.com/office/drawing/2014/main" id="{98CF47EA-DDEC-48A8-8801-ECC06EF10D18}"/>
                </a:ext>
              </a:extLst>
            </p:cNvPr>
            <p:cNvSpPr/>
            <p:nvPr/>
          </p:nvSpPr>
          <p:spPr>
            <a:xfrm>
              <a:off x="986565" y="1362064"/>
              <a:ext cx="363666" cy="363650"/>
            </a:xfrm>
            <a:custGeom>
              <a:avLst/>
              <a:gdLst/>
              <a:ahLst/>
              <a:cxnLst/>
              <a:rect l="l" t="t" r="r" b="b"/>
              <a:pathLst>
                <a:path w="22518" h="22517" extrusionOk="0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Text Box 25">
            <a:extLst>
              <a:ext uri="{FF2B5EF4-FFF2-40B4-BE49-F238E27FC236}">
                <a16:creationId xmlns:a16="http://schemas.microsoft.com/office/drawing/2014/main" id="{CE71FFF9-27B8-4C68-8EAC-5992BD238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913" y="447011"/>
            <a:ext cx="5515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d-ID" sz="1350" b="1" dirty="0" err="1">
                <a:latin typeface="Bookman Old Style" panose="02050604050505020204" pitchFamily="18" charset="0"/>
              </a:rPr>
              <a:t>Visi</a:t>
            </a:r>
            <a:endParaRPr lang="en-US" altLang="zh-CN" sz="1350" b="1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17;p64">
            <a:extLst>
              <a:ext uri="{FF2B5EF4-FFF2-40B4-BE49-F238E27FC236}">
                <a16:creationId xmlns:a16="http://schemas.microsoft.com/office/drawing/2014/main" id="{C2992048-E00D-438E-893D-F0056B1B0667}"/>
              </a:ext>
            </a:extLst>
          </p:cNvPr>
          <p:cNvGrpSpPr/>
          <p:nvPr/>
        </p:nvGrpSpPr>
        <p:grpSpPr>
          <a:xfrm>
            <a:off x="3309731" y="1115807"/>
            <a:ext cx="5219800" cy="3498572"/>
            <a:chOff x="238125" y="1973675"/>
            <a:chExt cx="2558775" cy="1951825"/>
          </a:xfrm>
        </p:grpSpPr>
        <p:sp>
          <p:nvSpPr>
            <p:cNvPr id="22" name="Google Shape;2118;p64">
              <a:extLst>
                <a:ext uri="{FF2B5EF4-FFF2-40B4-BE49-F238E27FC236}">
                  <a16:creationId xmlns:a16="http://schemas.microsoft.com/office/drawing/2014/main" id="{DA408AE1-36A7-4EC6-A269-80CAA0A8E385}"/>
                </a:ext>
              </a:extLst>
            </p:cNvPr>
            <p:cNvSpPr/>
            <p:nvPr/>
          </p:nvSpPr>
          <p:spPr>
            <a:xfrm>
              <a:off x="325550" y="2055000"/>
              <a:ext cx="2386075" cy="1459975"/>
            </a:xfrm>
            <a:custGeom>
              <a:avLst/>
              <a:gdLst/>
              <a:ahLst/>
              <a:cxnLst/>
              <a:rect l="l" t="t" r="r" b="b"/>
              <a:pathLst>
                <a:path w="95443" h="58399" extrusionOk="0">
                  <a:moveTo>
                    <a:pt x="94925" y="516"/>
                  </a:moveTo>
                  <a:lnTo>
                    <a:pt x="94925" y="57881"/>
                  </a:lnTo>
                  <a:lnTo>
                    <a:pt x="518" y="57881"/>
                  </a:lnTo>
                  <a:lnTo>
                    <a:pt x="518" y="516"/>
                  </a:lnTo>
                  <a:close/>
                  <a:moveTo>
                    <a:pt x="260" y="0"/>
                  </a:moveTo>
                  <a:cubicBezTo>
                    <a:pt x="118" y="0"/>
                    <a:pt x="1" y="115"/>
                    <a:pt x="1" y="259"/>
                  </a:cubicBezTo>
                  <a:lnTo>
                    <a:pt x="1" y="58140"/>
                  </a:lnTo>
                  <a:cubicBezTo>
                    <a:pt x="1" y="58282"/>
                    <a:pt x="118" y="58399"/>
                    <a:pt x="260" y="58399"/>
                  </a:cubicBezTo>
                  <a:lnTo>
                    <a:pt x="95184" y="58399"/>
                  </a:lnTo>
                  <a:cubicBezTo>
                    <a:pt x="95326" y="58399"/>
                    <a:pt x="95441" y="58282"/>
                    <a:pt x="95441" y="58140"/>
                  </a:cubicBezTo>
                  <a:lnTo>
                    <a:pt x="95441" y="259"/>
                  </a:lnTo>
                  <a:cubicBezTo>
                    <a:pt x="95442" y="115"/>
                    <a:pt x="95326" y="0"/>
                    <a:pt x="95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19;p64">
              <a:extLst>
                <a:ext uri="{FF2B5EF4-FFF2-40B4-BE49-F238E27FC236}">
                  <a16:creationId xmlns:a16="http://schemas.microsoft.com/office/drawing/2014/main" id="{A9FF59BA-1F5D-4CC3-B6B9-CC50334D73AD}"/>
                </a:ext>
              </a:extLst>
            </p:cNvPr>
            <p:cNvSpPr/>
            <p:nvPr/>
          </p:nvSpPr>
          <p:spPr>
            <a:xfrm>
              <a:off x="1075325" y="3589700"/>
              <a:ext cx="884075" cy="335800"/>
            </a:xfrm>
            <a:custGeom>
              <a:avLst/>
              <a:gdLst/>
              <a:ahLst/>
              <a:cxnLst/>
              <a:rect l="l" t="t" r="r" b="b"/>
              <a:pathLst>
                <a:path w="35363" h="13432" extrusionOk="0">
                  <a:moveTo>
                    <a:pt x="28176" y="0"/>
                  </a:moveTo>
                  <a:cubicBezTo>
                    <a:pt x="28078" y="0"/>
                    <a:pt x="27996" y="34"/>
                    <a:pt x="27932" y="102"/>
                  </a:cubicBezTo>
                  <a:cubicBezTo>
                    <a:pt x="27790" y="253"/>
                    <a:pt x="27790" y="509"/>
                    <a:pt x="27932" y="1118"/>
                  </a:cubicBezTo>
                  <a:cubicBezTo>
                    <a:pt x="27985" y="1344"/>
                    <a:pt x="28047" y="1651"/>
                    <a:pt x="28119" y="2009"/>
                  </a:cubicBezTo>
                  <a:cubicBezTo>
                    <a:pt x="28420" y="3516"/>
                    <a:pt x="28876" y="5791"/>
                    <a:pt x="29651" y="7179"/>
                  </a:cubicBezTo>
                  <a:cubicBezTo>
                    <a:pt x="30394" y="8514"/>
                    <a:pt x="31835" y="9775"/>
                    <a:pt x="32886" y="10698"/>
                  </a:cubicBezTo>
                  <a:cubicBezTo>
                    <a:pt x="33194" y="10968"/>
                    <a:pt x="33463" y="11203"/>
                    <a:pt x="33660" y="11396"/>
                  </a:cubicBezTo>
                  <a:cubicBezTo>
                    <a:pt x="34197" y="11917"/>
                    <a:pt x="34530" y="12027"/>
                    <a:pt x="34711" y="12085"/>
                  </a:cubicBezTo>
                  <a:cubicBezTo>
                    <a:pt x="34724" y="12089"/>
                    <a:pt x="34738" y="12094"/>
                    <a:pt x="34750" y="12098"/>
                  </a:cubicBezTo>
                  <a:cubicBezTo>
                    <a:pt x="34781" y="12255"/>
                    <a:pt x="34798" y="12433"/>
                    <a:pt x="34708" y="12569"/>
                  </a:cubicBezTo>
                  <a:cubicBezTo>
                    <a:pt x="34621" y="12698"/>
                    <a:pt x="34443" y="12789"/>
                    <a:pt x="34176" y="12841"/>
                  </a:cubicBezTo>
                  <a:cubicBezTo>
                    <a:pt x="33894" y="12897"/>
                    <a:pt x="33576" y="12915"/>
                    <a:pt x="33188" y="12915"/>
                  </a:cubicBezTo>
                  <a:cubicBezTo>
                    <a:pt x="32866" y="12915"/>
                    <a:pt x="32496" y="12902"/>
                    <a:pt x="32057" y="12888"/>
                  </a:cubicBezTo>
                  <a:cubicBezTo>
                    <a:pt x="31412" y="12865"/>
                    <a:pt x="30607" y="12837"/>
                    <a:pt x="29586" y="12837"/>
                  </a:cubicBezTo>
                  <a:lnTo>
                    <a:pt x="8800" y="12837"/>
                  </a:lnTo>
                  <a:cubicBezTo>
                    <a:pt x="7800" y="12837"/>
                    <a:pt x="6833" y="12841"/>
                    <a:pt x="5939" y="12847"/>
                  </a:cubicBezTo>
                  <a:cubicBezTo>
                    <a:pt x="5199" y="12851"/>
                    <a:pt x="4507" y="12855"/>
                    <a:pt x="3887" y="12855"/>
                  </a:cubicBezTo>
                  <a:cubicBezTo>
                    <a:pt x="3179" y="12855"/>
                    <a:pt x="2567" y="12850"/>
                    <a:pt x="2090" y="12837"/>
                  </a:cubicBezTo>
                  <a:lnTo>
                    <a:pt x="1783" y="12828"/>
                  </a:lnTo>
                  <a:cubicBezTo>
                    <a:pt x="706" y="12798"/>
                    <a:pt x="700" y="12793"/>
                    <a:pt x="570" y="12668"/>
                  </a:cubicBezTo>
                  <a:cubicBezTo>
                    <a:pt x="526" y="12627"/>
                    <a:pt x="520" y="12598"/>
                    <a:pt x="520" y="12571"/>
                  </a:cubicBezTo>
                  <a:cubicBezTo>
                    <a:pt x="520" y="12511"/>
                    <a:pt x="556" y="12333"/>
                    <a:pt x="912" y="11971"/>
                  </a:cubicBezTo>
                  <a:cubicBezTo>
                    <a:pt x="1108" y="11772"/>
                    <a:pt x="1452" y="11550"/>
                    <a:pt x="1848" y="11293"/>
                  </a:cubicBezTo>
                  <a:cubicBezTo>
                    <a:pt x="2410" y="10928"/>
                    <a:pt x="3111" y="10473"/>
                    <a:pt x="3670" y="9890"/>
                  </a:cubicBezTo>
                  <a:lnTo>
                    <a:pt x="4006" y="9544"/>
                  </a:lnTo>
                  <a:cubicBezTo>
                    <a:pt x="4870" y="8657"/>
                    <a:pt x="5947" y="7555"/>
                    <a:pt x="6528" y="6084"/>
                  </a:cubicBezTo>
                  <a:cubicBezTo>
                    <a:pt x="7009" y="4866"/>
                    <a:pt x="7250" y="2705"/>
                    <a:pt x="7410" y="1274"/>
                  </a:cubicBezTo>
                  <a:cubicBezTo>
                    <a:pt x="7465" y="775"/>
                    <a:pt x="7515" y="343"/>
                    <a:pt x="7558" y="87"/>
                  </a:cubicBezTo>
                  <a:lnTo>
                    <a:pt x="7048" y="0"/>
                  </a:lnTo>
                  <a:cubicBezTo>
                    <a:pt x="7002" y="269"/>
                    <a:pt x="6956" y="688"/>
                    <a:pt x="6896" y="1217"/>
                  </a:cubicBezTo>
                  <a:cubicBezTo>
                    <a:pt x="6739" y="2621"/>
                    <a:pt x="6503" y="4741"/>
                    <a:pt x="6047" y="5895"/>
                  </a:cubicBezTo>
                  <a:cubicBezTo>
                    <a:pt x="5506" y="7268"/>
                    <a:pt x="4512" y="8286"/>
                    <a:pt x="3637" y="9183"/>
                  </a:cubicBezTo>
                  <a:lnTo>
                    <a:pt x="3298" y="9533"/>
                  </a:lnTo>
                  <a:cubicBezTo>
                    <a:pt x="2779" y="10073"/>
                    <a:pt x="2136" y="10490"/>
                    <a:pt x="1568" y="10859"/>
                  </a:cubicBezTo>
                  <a:cubicBezTo>
                    <a:pt x="1145" y="11133"/>
                    <a:pt x="780" y="11369"/>
                    <a:pt x="546" y="11608"/>
                  </a:cubicBezTo>
                  <a:cubicBezTo>
                    <a:pt x="172" y="11988"/>
                    <a:pt x="0" y="12296"/>
                    <a:pt x="5" y="12578"/>
                  </a:cubicBezTo>
                  <a:cubicBezTo>
                    <a:pt x="6" y="12752"/>
                    <a:pt x="78" y="12911"/>
                    <a:pt x="211" y="13040"/>
                  </a:cubicBezTo>
                  <a:cubicBezTo>
                    <a:pt x="492" y="13309"/>
                    <a:pt x="611" y="13312"/>
                    <a:pt x="1770" y="13345"/>
                  </a:cubicBezTo>
                  <a:lnTo>
                    <a:pt x="2075" y="13354"/>
                  </a:lnTo>
                  <a:cubicBezTo>
                    <a:pt x="2547" y="13367"/>
                    <a:pt x="3149" y="13372"/>
                    <a:pt x="3843" y="13372"/>
                  </a:cubicBezTo>
                  <a:cubicBezTo>
                    <a:pt x="4476" y="13372"/>
                    <a:pt x="5185" y="13368"/>
                    <a:pt x="5944" y="13364"/>
                  </a:cubicBezTo>
                  <a:cubicBezTo>
                    <a:pt x="6836" y="13358"/>
                    <a:pt x="7802" y="13354"/>
                    <a:pt x="8802" y="13354"/>
                  </a:cubicBezTo>
                  <a:lnTo>
                    <a:pt x="29586" y="13354"/>
                  </a:lnTo>
                  <a:cubicBezTo>
                    <a:pt x="30598" y="13354"/>
                    <a:pt x="31397" y="13381"/>
                    <a:pt x="32040" y="13403"/>
                  </a:cubicBezTo>
                  <a:cubicBezTo>
                    <a:pt x="32484" y="13420"/>
                    <a:pt x="32860" y="13432"/>
                    <a:pt x="33192" y="13432"/>
                  </a:cubicBezTo>
                  <a:cubicBezTo>
                    <a:pt x="33609" y="13432"/>
                    <a:pt x="33956" y="13412"/>
                    <a:pt x="34274" y="13348"/>
                  </a:cubicBezTo>
                  <a:cubicBezTo>
                    <a:pt x="34682" y="13269"/>
                    <a:pt x="34972" y="13103"/>
                    <a:pt x="35137" y="12856"/>
                  </a:cubicBezTo>
                  <a:cubicBezTo>
                    <a:pt x="35363" y="12517"/>
                    <a:pt x="35282" y="12127"/>
                    <a:pt x="35252" y="11980"/>
                  </a:cubicBezTo>
                  <a:cubicBezTo>
                    <a:pt x="35195" y="11701"/>
                    <a:pt x="35007" y="11639"/>
                    <a:pt x="34871" y="11593"/>
                  </a:cubicBezTo>
                  <a:cubicBezTo>
                    <a:pt x="34721" y="11545"/>
                    <a:pt x="34470" y="11463"/>
                    <a:pt x="34019" y="11025"/>
                  </a:cubicBezTo>
                  <a:cubicBezTo>
                    <a:pt x="33815" y="10828"/>
                    <a:pt x="33540" y="10585"/>
                    <a:pt x="33225" y="10309"/>
                  </a:cubicBezTo>
                  <a:cubicBezTo>
                    <a:pt x="32202" y="9412"/>
                    <a:pt x="30800" y="8183"/>
                    <a:pt x="30101" y="6928"/>
                  </a:cubicBezTo>
                  <a:cubicBezTo>
                    <a:pt x="29367" y="5611"/>
                    <a:pt x="28902" y="3294"/>
                    <a:pt x="28625" y="1909"/>
                  </a:cubicBezTo>
                  <a:cubicBezTo>
                    <a:pt x="28552" y="1542"/>
                    <a:pt x="28489" y="1231"/>
                    <a:pt x="28435" y="1000"/>
                  </a:cubicBezTo>
                  <a:cubicBezTo>
                    <a:pt x="28376" y="749"/>
                    <a:pt x="28353" y="598"/>
                    <a:pt x="28346" y="510"/>
                  </a:cubicBezTo>
                  <a:cubicBezTo>
                    <a:pt x="28373" y="500"/>
                    <a:pt x="28400" y="486"/>
                    <a:pt x="28422" y="468"/>
                  </a:cubicBezTo>
                  <a:lnTo>
                    <a:pt x="28537" y="268"/>
                  </a:lnTo>
                  <a:lnTo>
                    <a:pt x="28247" y="234"/>
                  </a:lnTo>
                  <a:lnTo>
                    <a:pt x="28111" y="56"/>
                  </a:lnTo>
                  <a:cubicBezTo>
                    <a:pt x="28153" y="24"/>
                    <a:pt x="28202" y="8"/>
                    <a:pt x="28254" y="8"/>
                  </a:cubicBezTo>
                  <a:cubicBezTo>
                    <a:pt x="28256" y="8"/>
                    <a:pt x="28258" y="8"/>
                    <a:pt x="28261" y="8"/>
                  </a:cubicBezTo>
                  <a:cubicBezTo>
                    <a:pt x="28231" y="3"/>
                    <a:pt x="28203" y="0"/>
                    <a:pt x="28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0;p64">
              <a:extLst>
                <a:ext uri="{FF2B5EF4-FFF2-40B4-BE49-F238E27FC236}">
                  <a16:creationId xmlns:a16="http://schemas.microsoft.com/office/drawing/2014/main" id="{87B47F9B-169D-4B57-9F8E-F9702CAE97C1}"/>
                </a:ext>
              </a:extLst>
            </p:cNvPr>
            <p:cNvSpPr/>
            <p:nvPr/>
          </p:nvSpPr>
          <p:spPr>
            <a:xfrm>
              <a:off x="238125" y="1973675"/>
              <a:ext cx="2558775" cy="1623600"/>
            </a:xfrm>
            <a:custGeom>
              <a:avLst/>
              <a:gdLst/>
              <a:ahLst/>
              <a:cxnLst/>
              <a:rect l="l" t="t" r="r" b="b"/>
              <a:pathLst>
                <a:path w="102351" h="64944" extrusionOk="0">
                  <a:moveTo>
                    <a:pt x="99608" y="516"/>
                  </a:moveTo>
                  <a:cubicBezTo>
                    <a:pt x="100838" y="516"/>
                    <a:pt x="101835" y="1513"/>
                    <a:pt x="101835" y="2744"/>
                  </a:cubicBezTo>
                  <a:lnTo>
                    <a:pt x="101835" y="62200"/>
                  </a:lnTo>
                  <a:cubicBezTo>
                    <a:pt x="101833" y="63429"/>
                    <a:pt x="100836" y="64425"/>
                    <a:pt x="99608" y="64426"/>
                  </a:cubicBezTo>
                  <a:lnTo>
                    <a:pt x="2743" y="64426"/>
                  </a:lnTo>
                  <a:cubicBezTo>
                    <a:pt x="1514" y="64425"/>
                    <a:pt x="519" y="63429"/>
                    <a:pt x="517" y="62200"/>
                  </a:cubicBezTo>
                  <a:lnTo>
                    <a:pt x="517" y="2744"/>
                  </a:lnTo>
                  <a:cubicBezTo>
                    <a:pt x="519" y="1515"/>
                    <a:pt x="1514" y="518"/>
                    <a:pt x="2743" y="516"/>
                  </a:cubicBezTo>
                  <a:close/>
                  <a:moveTo>
                    <a:pt x="2743" y="1"/>
                  </a:moveTo>
                  <a:cubicBezTo>
                    <a:pt x="1230" y="1"/>
                    <a:pt x="0" y="1229"/>
                    <a:pt x="0" y="2744"/>
                  </a:cubicBezTo>
                  <a:lnTo>
                    <a:pt x="0" y="62200"/>
                  </a:lnTo>
                  <a:cubicBezTo>
                    <a:pt x="0" y="63713"/>
                    <a:pt x="1230" y="64943"/>
                    <a:pt x="2743" y="64943"/>
                  </a:cubicBezTo>
                  <a:lnTo>
                    <a:pt x="99608" y="64943"/>
                  </a:lnTo>
                  <a:cubicBezTo>
                    <a:pt x="101120" y="64943"/>
                    <a:pt x="102351" y="63713"/>
                    <a:pt x="102351" y="62200"/>
                  </a:cubicBezTo>
                  <a:lnTo>
                    <a:pt x="102351" y="2744"/>
                  </a:lnTo>
                  <a:cubicBezTo>
                    <a:pt x="102351" y="1228"/>
                    <a:pt x="101123" y="1"/>
                    <a:pt x="99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1;p64">
              <a:extLst>
                <a:ext uri="{FF2B5EF4-FFF2-40B4-BE49-F238E27FC236}">
                  <a16:creationId xmlns:a16="http://schemas.microsoft.com/office/drawing/2014/main" id="{DE3E55DE-9E1B-43C7-BED0-361CE7E0BD0F}"/>
                </a:ext>
              </a:extLst>
            </p:cNvPr>
            <p:cNvSpPr/>
            <p:nvPr/>
          </p:nvSpPr>
          <p:spPr>
            <a:xfrm>
              <a:off x="255425" y="1991200"/>
              <a:ext cx="2524175" cy="1588500"/>
            </a:xfrm>
            <a:custGeom>
              <a:avLst/>
              <a:gdLst/>
              <a:ahLst/>
              <a:cxnLst/>
              <a:rect l="l" t="t" r="r" b="b"/>
              <a:pathLst>
                <a:path w="100967" h="63540" extrusionOk="0">
                  <a:moveTo>
                    <a:pt x="98640" y="518"/>
                  </a:moveTo>
                  <a:cubicBezTo>
                    <a:pt x="99639" y="518"/>
                    <a:pt x="100449" y="1328"/>
                    <a:pt x="100449" y="2328"/>
                  </a:cubicBezTo>
                  <a:lnTo>
                    <a:pt x="100449" y="61214"/>
                  </a:lnTo>
                  <a:cubicBezTo>
                    <a:pt x="100448" y="62212"/>
                    <a:pt x="99639" y="63022"/>
                    <a:pt x="98640" y="63024"/>
                  </a:cubicBezTo>
                  <a:lnTo>
                    <a:pt x="2328" y="63024"/>
                  </a:lnTo>
                  <a:cubicBezTo>
                    <a:pt x="1328" y="63022"/>
                    <a:pt x="519" y="62212"/>
                    <a:pt x="517" y="61214"/>
                  </a:cubicBezTo>
                  <a:lnTo>
                    <a:pt x="517" y="2328"/>
                  </a:lnTo>
                  <a:cubicBezTo>
                    <a:pt x="519" y="1328"/>
                    <a:pt x="1328" y="519"/>
                    <a:pt x="2328" y="518"/>
                  </a:cubicBezTo>
                  <a:close/>
                  <a:moveTo>
                    <a:pt x="2328" y="1"/>
                  </a:moveTo>
                  <a:cubicBezTo>
                    <a:pt x="1042" y="2"/>
                    <a:pt x="2" y="1043"/>
                    <a:pt x="0" y="2328"/>
                  </a:cubicBezTo>
                  <a:lnTo>
                    <a:pt x="0" y="61214"/>
                  </a:lnTo>
                  <a:cubicBezTo>
                    <a:pt x="2" y="62498"/>
                    <a:pt x="1042" y="63538"/>
                    <a:pt x="2328" y="63540"/>
                  </a:cubicBezTo>
                  <a:lnTo>
                    <a:pt x="98640" y="63540"/>
                  </a:lnTo>
                  <a:cubicBezTo>
                    <a:pt x="99925" y="63538"/>
                    <a:pt x="100965" y="62498"/>
                    <a:pt x="100967" y="61214"/>
                  </a:cubicBezTo>
                  <a:lnTo>
                    <a:pt x="100967" y="2328"/>
                  </a:lnTo>
                  <a:cubicBezTo>
                    <a:pt x="100967" y="1043"/>
                    <a:pt x="99925" y="1"/>
                    <a:pt x="98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2;p64">
              <a:extLst>
                <a:ext uri="{FF2B5EF4-FFF2-40B4-BE49-F238E27FC236}">
                  <a16:creationId xmlns:a16="http://schemas.microsoft.com/office/drawing/2014/main" id="{E7CC3334-2C91-405C-A722-E188BC18A39C}"/>
                </a:ext>
              </a:extLst>
            </p:cNvPr>
            <p:cNvSpPr/>
            <p:nvPr/>
          </p:nvSpPr>
          <p:spPr>
            <a:xfrm>
              <a:off x="1091150" y="3888075"/>
              <a:ext cx="856825" cy="25"/>
            </a:xfrm>
            <a:custGeom>
              <a:avLst/>
              <a:gdLst/>
              <a:ahLst/>
              <a:cxnLst/>
              <a:rect l="l" t="t" r="r" b="b"/>
              <a:pathLst>
                <a:path w="34273" h="1" extrusionOk="0">
                  <a:moveTo>
                    <a:pt x="1" y="0"/>
                  </a:moveTo>
                  <a:lnTo>
                    <a:pt x="342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23;p64">
              <a:extLst>
                <a:ext uri="{FF2B5EF4-FFF2-40B4-BE49-F238E27FC236}">
                  <a16:creationId xmlns:a16="http://schemas.microsoft.com/office/drawing/2014/main" id="{E66E69AE-7A0F-4F38-8148-04F351DC4BCC}"/>
                </a:ext>
              </a:extLst>
            </p:cNvPr>
            <p:cNvSpPr/>
            <p:nvPr/>
          </p:nvSpPr>
          <p:spPr>
            <a:xfrm>
              <a:off x="1091125" y="3881600"/>
              <a:ext cx="856850" cy="12925"/>
            </a:xfrm>
            <a:custGeom>
              <a:avLst/>
              <a:gdLst/>
              <a:ahLst/>
              <a:cxnLst/>
              <a:rect l="l" t="t" r="r" b="b"/>
              <a:pathLst>
                <a:path w="34274" h="517" extrusionOk="0">
                  <a:moveTo>
                    <a:pt x="0" y="1"/>
                  </a:moveTo>
                  <a:lnTo>
                    <a:pt x="0" y="516"/>
                  </a:lnTo>
                  <a:lnTo>
                    <a:pt x="34273" y="516"/>
                  </a:lnTo>
                  <a:lnTo>
                    <a:pt x="34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C68D1DE-F86B-4F89-87CC-28A5B331F4AA}"/>
              </a:ext>
            </a:extLst>
          </p:cNvPr>
          <p:cNvSpPr txBox="1"/>
          <p:nvPr/>
        </p:nvSpPr>
        <p:spPr>
          <a:xfrm>
            <a:off x="1" y="112387"/>
            <a:ext cx="8458199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prstClr val="white"/>
                </a:solidFill>
              </a:rPr>
              <a:t>CUPLIKAN VIDEO ARAHAN SEKRETARIS JENDERAL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1992F2-F0A8-440F-9CDA-2D5A42565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568" y="78516"/>
            <a:ext cx="1032260" cy="10372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E3F9564-4D2B-4076-B760-D7642237BB58}"/>
              </a:ext>
            </a:extLst>
          </p:cNvPr>
          <p:cNvSpPr/>
          <p:nvPr/>
        </p:nvSpPr>
        <p:spPr>
          <a:xfrm>
            <a:off x="-40564" y="439671"/>
            <a:ext cx="7979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Mengenai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Agenda </a:t>
            </a:r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Percepatan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Reformasi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Birokrasi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Tahun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 2021</a:t>
            </a:r>
          </a:p>
        </p:txBody>
      </p:sp>
      <p:pic>
        <p:nvPicPr>
          <p:cNvPr id="31" name="Untitled Project ‐ Made with Clipchamp">
            <a:hlinkClick r:id="" action="ppaction://media"/>
            <a:extLst>
              <a:ext uri="{FF2B5EF4-FFF2-40B4-BE49-F238E27FC236}">
                <a16:creationId xmlns:a16="http://schemas.microsoft.com/office/drawing/2014/main" id="{2ACB49CF-6044-4EAC-B066-D5986D407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8390" y="1303944"/>
            <a:ext cx="4770783" cy="25476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B88218-F54E-4A9B-8694-764BAF70D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4775273"/>
            <a:ext cx="9144000" cy="389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63AD7C1-92FD-49E9-A6F1-6F3E8D25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102" y="-4142"/>
            <a:ext cx="10315102" cy="6859066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A8B51B52-A6F7-43A0-B7CD-8D9C7BD2594B}"/>
              </a:ext>
            </a:extLst>
          </p:cNvPr>
          <p:cNvSpPr/>
          <p:nvPr/>
        </p:nvSpPr>
        <p:spPr>
          <a:xfrm>
            <a:off x="-2109551" y="16120"/>
            <a:ext cx="12191999" cy="5811903"/>
          </a:xfrm>
          <a:prstGeom prst="rect">
            <a:avLst/>
          </a:prstGeom>
          <a:solidFill>
            <a:schemeClr val="bg1">
              <a:lumMod val="8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FA94516-581A-4BBF-9EC7-A7EB1298F990}"/>
              </a:ext>
            </a:extLst>
          </p:cNvPr>
          <p:cNvGraphicFramePr/>
          <p:nvPr/>
        </p:nvGraphicFramePr>
        <p:xfrm>
          <a:off x="60690" y="1109881"/>
          <a:ext cx="5104052" cy="32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latin typeface="Tw Cen MT" panose="020B0602020104020603" pitchFamily="34" charset="0"/>
              </a:rPr>
              <a:t>Agenda </a:t>
            </a:r>
            <a:r>
              <a:rPr lang="en-US" sz="3200" dirty="0" err="1">
                <a:latin typeface="Tw Cen MT" panose="020B0602020104020603" pitchFamily="34" charset="0"/>
              </a:rPr>
              <a:t>Reformasi</a:t>
            </a:r>
            <a:r>
              <a:rPr lang="en-US" sz="3200" dirty="0">
                <a:latin typeface="Tw Cen MT" panose="020B0602020104020603" pitchFamily="34" charset="0"/>
              </a:rPr>
              <a:t> </a:t>
            </a:r>
            <a:r>
              <a:rPr lang="en-US" sz="3200" dirty="0" err="1">
                <a:latin typeface="Tw Cen MT" panose="020B0602020104020603" pitchFamily="34" charset="0"/>
              </a:rPr>
              <a:t>Birokrasi</a:t>
            </a:r>
            <a:r>
              <a:rPr lang="en-US" sz="3200" dirty="0">
                <a:latin typeface="Tw Cen MT" panose="020B0602020104020603" pitchFamily="34" charset="0"/>
              </a:rPr>
              <a:t> </a:t>
            </a:r>
            <a:r>
              <a:rPr lang="en-US" sz="3200" dirty="0" err="1">
                <a:latin typeface="Tw Cen MT" panose="020B0602020104020603" pitchFamily="34" charset="0"/>
              </a:rPr>
              <a:t>Satuan</a:t>
            </a:r>
            <a:r>
              <a:rPr lang="en-US" sz="3200" dirty="0">
                <a:latin typeface="Tw Cen MT" panose="020B0602020104020603" pitchFamily="34" charset="0"/>
              </a:rPr>
              <a:t> </a:t>
            </a:r>
            <a:r>
              <a:rPr lang="en-US" sz="3200" dirty="0" err="1">
                <a:latin typeface="Tw Cen MT" panose="020B0602020104020603" pitchFamily="34" charset="0"/>
              </a:rPr>
              <a:t>Kerja</a:t>
            </a:r>
            <a:endParaRPr lang="en-US" sz="3200" dirty="0">
              <a:latin typeface="Tw Cen MT" panose="020B06020201040206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A11DFB-FE90-4E4C-AC37-71912C544473}"/>
              </a:ext>
            </a:extLst>
          </p:cNvPr>
          <p:cNvGrpSpPr/>
          <p:nvPr/>
        </p:nvGrpSpPr>
        <p:grpSpPr>
          <a:xfrm>
            <a:off x="548977" y="1825189"/>
            <a:ext cx="4092770" cy="1600202"/>
            <a:chOff x="861724" y="2301847"/>
            <a:chExt cx="6786851" cy="213360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393E9F4-85B9-416B-A3C7-D96007DDE5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724" y="3444847"/>
              <a:ext cx="1348076" cy="99060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615B1D8-8152-406B-8411-B18049803CF1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3444847"/>
              <a:ext cx="1399489" cy="75567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05E56FA-62E7-4B40-A259-42E4DE922F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6445" y="2879670"/>
              <a:ext cx="1267511" cy="1320855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6C0258A-695D-42D9-BABA-D1F439E4D7FE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55" y="2863822"/>
              <a:ext cx="1426645" cy="565178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BEBB20E-F799-4D81-BD2B-6B28B6471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600" y="2301847"/>
              <a:ext cx="1317975" cy="113480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F1E3E3-4936-44A6-8373-CA42919AE2BD}"/>
              </a:ext>
            </a:extLst>
          </p:cNvPr>
          <p:cNvSpPr/>
          <p:nvPr/>
        </p:nvSpPr>
        <p:spPr>
          <a:xfrm rot="177284" flipH="1">
            <a:off x="-13021" y="3752972"/>
            <a:ext cx="5185783" cy="1531300"/>
          </a:xfrm>
          <a:custGeom>
            <a:avLst/>
            <a:gdLst>
              <a:gd name="connsiteX0" fmla="*/ 2805314 w 6914377"/>
              <a:gd name="connsiteY0" fmla="*/ 1645 h 2041733"/>
              <a:gd name="connsiteX1" fmla="*/ 2721250 w 6914377"/>
              <a:gd name="connsiteY1" fmla="*/ 636 h 2041733"/>
              <a:gd name="connsiteX2" fmla="*/ 2202622 w 6914377"/>
              <a:gd name="connsiteY2" fmla="*/ 122555 h 2041733"/>
              <a:gd name="connsiteX3" fmla="*/ 1326116 w 6914377"/>
              <a:gd name="connsiteY3" fmla="*/ 154441 h 2041733"/>
              <a:gd name="connsiteX4" fmla="*/ 1522550 w 6914377"/>
              <a:gd name="connsiteY4" fmla="*/ 461583 h 2041733"/>
              <a:gd name="connsiteX5" fmla="*/ 2071666 w 6914377"/>
              <a:gd name="connsiteY5" fmla="*/ 491297 h 2041733"/>
              <a:gd name="connsiteX6" fmla="*/ 1406334 w 6914377"/>
              <a:gd name="connsiteY6" fmla="*/ 584238 h 2041733"/>
              <a:gd name="connsiteX7" fmla="*/ 558766 w 6914377"/>
              <a:gd name="connsiteY7" fmla="*/ 361193 h 2041733"/>
              <a:gd name="connsiteX8" fmla="*/ 1891 w 6914377"/>
              <a:gd name="connsiteY8" fmla="*/ 547775 h 2041733"/>
              <a:gd name="connsiteX9" fmla="*/ 308954 w 6914377"/>
              <a:gd name="connsiteY9" fmla="*/ 611003 h 2041733"/>
              <a:gd name="connsiteX10" fmla="*/ 211592 w 6914377"/>
              <a:gd name="connsiteY10" fmla="*/ 822955 h 2041733"/>
              <a:gd name="connsiteX11" fmla="*/ 1713243 w 6914377"/>
              <a:gd name="connsiteY11" fmla="*/ 1106125 h 2041733"/>
              <a:gd name="connsiteX12" fmla="*/ 2102232 w 6914377"/>
              <a:gd name="connsiteY12" fmla="*/ 1253373 h 2041733"/>
              <a:gd name="connsiteX13" fmla="*/ 3273082 w 6914377"/>
              <a:gd name="connsiteY13" fmla="*/ 1141812 h 2041733"/>
              <a:gd name="connsiteX14" fmla="*/ 6812554 w 6914377"/>
              <a:gd name="connsiteY14" fmla="*/ 2033235 h 2041733"/>
              <a:gd name="connsiteX15" fmla="*/ 6853224 w 6914377"/>
              <a:gd name="connsiteY15" fmla="*/ 2041733 h 2041733"/>
              <a:gd name="connsiteX16" fmla="*/ 6914377 w 6914377"/>
              <a:gd name="connsiteY16" fmla="*/ 856956 h 2041733"/>
              <a:gd name="connsiteX17" fmla="*/ 6825790 w 6914377"/>
              <a:gd name="connsiteY17" fmla="*/ 855737 h 2041733"/>
              <a:gd name="connsiteX18" fmla="*/ 4239426 w 6914377"/>
              <a:gd name="connsiteY18" fmla="*/ 657845 h 2041733"/>
              <a:gd name="connsiteX19" fmla="*/ 3471688 w 6914377"/>
              <a:gd name="connsiteY19" fmla="*/ 188732 h 2041733"/>
              <a:gd name="connsiteX20" fmla="*/ 2805314 w 6914377"/>
              <a:gd name="connsiteY20" fmla="*/ 1645 h 204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4377" h="2041733">
                <a:moveTo>
                  <a:pt x="2805314" y="1645"/>
                </a:moveTo>
                <a:cubicBezTo>
                  <a:pt x="2776410" y="-103"/>
                  <a:pt x="2748329" y="-488"/>
                  <a:pt x="2721250" y="636"/>
                </a:cubicBezTo>
                <a:cubicBezTo>
                  <a:pt x="2504618" y="9624"/>
                  <a:pt x="2326622" y="70279"/>
                  <a:pt x="2202622" y="122555"/>
                </a:cubicBezTo>
                <a:cubicBezTo>
                  <a:pt x="2029619" y="175386"/>
                  <a:pt x="1603389" y="71818"/>
                  <a:pt x="1326116" y="154441"/>
                </a:cubicBezTo>
                <a:cubicBezTo>
                  <a:pt x="1197951" y="241925"/>
                  <a:pt x="1337908" y="448576"/>
                  <a:pt x="1522550" y="461583"/>
                </a:cubicBezTo>
                <a:cubicBezTo>
                  <a:pt x="1679521" y="505002"/>
                  <a:pt x="1888628" y="481393"/>
                  <a:pt x="2071666" y="491297"/>
                </a:cubicBezTo>
                <a:cubicBezTo>
                  <a:pt x="1920641" y="604202"/>
                  <a:pt x="1628111" y="553258"/>
                  <a:pt x="1406334" y="584238"/>
                </a:cubicBezTo>
                <a:cubicBezTo>
                  <a:pt x="1090297" y="483823"/>
                  <a:pt x="874802" y="424370"/>
                  <a:pt x="558766" y="361193"/>
                </a:cubicBezTo>
                <a:cubicBezTo>
                  <a:pt x="258941" y="317878"/>
                  <a:pt x="-25986" y="341591"/>
                  <a:pt x="1891" y="547775"/>
                </a:cubicBezTo>
                <a:lnTo>
                  <a:pt x="308954" y="611003"/>
                </a:lnTo>
                <a:cubicBezTo>
                  <a:pt x="199538" y="655587"/>
                  <a:pt x="116192" y="808162"/>
                  <a:pt x="211592" y="822955"/>
                </a:cubicBezTo>
                <a:cubicBezTo>
                  <a:pt x="763036" y="887554"/>
                  <a:pt x="1184143" y="1004288"/>
                  <a:pt x="1713243" y="1106125"/>
                </a:cubicBezTo>
                <a:cubicBezTo>
                  <a:pt x="1814357" y="1147761"/>
                  <a:pt x="2012292" y="1237806"/>
                  <a:pt x="2102232" y="1253373"/>
                </a:cubicBezTo>
                <a:cubicBezTo>
                  <a:pt x="2374618" y="1271113"/>
                  <a:pt x="2865653" y="1080884"/>
                  <a:pt x="3273082" y="1141812"/>
                </a:cubicBezTo>
                <a:cubicBezTo>
                  <a:pt x="3619245" y="1173160"/>
                  <a:pt x="5706229" y="1788545"/>
                  <a:pt x="6812554" y="2033235"/>
                </a:cubicBezTo>
                <a:lnTo>
                  <a:pt x="6853224" y="2041733"/>
                </a:lnTo>
                <a:lnTo>
                  <a:pt x="6914377" y="856956"/>
                </a:lnTo>
                <a:lnTo>
                  <a:pt x="6825790" y="855737"/>
                </a:lnTo>
                <a:cubicBezTo>
                  <a:pt x="6103297" y="845623"/>
                  <a:pt x="5108740" y="825721"/>
                  <a:pt x="4239426" y="657845"/>
                </a:cubicBezTo>
                <a:cubicBezTo>
                  <a:pt x="4016146" y="443179"/>
                  <a:pt x="3724717" y="298266"/>
                  <a:pt x="3471688" y="188732"/>
                </a:cubicBezTo>
                <a:cubicBezTo>
                  <a:pt x="3250287" y="92889"/>
                  <a:pt x="3007641" y="13879"/>
                  <a:pt x="2805314" y="164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050" dirty="0"/>
          </a:p>
        </p:txBody>
      </p:sp>
      <p:sp>
        <p:nvSpPr>
          <p:cNvPr id="10" name="Oval Callout 52">
            <a:extLst>
              <a:ext uri="{FF2B5EF4-FFF2-40B4-BE49-F238E27FC236}">
                <a16:creationId xmlns:a16="http://schemas.microsoft.com/office/drawing/2014/main" id="{62BE3702-5284-4FDD-8050-C483F8BF97AD}"/>
              </a:ext>
            </a:extLst>
          </p:cNvPr>
          <p:cNvSpPr/>
          <p:nvPr/>
        </p:nvSpPr>
        <p:spPr>
          <a:xfrm>
            <a:off x="4060591" y="967802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Oval Callout 52">
            <a:extLst>
              <a:ext uri="{FF2B5EF4-FFF2-40B4-BE49-F238E27FC236}">
                <a16:creationId xmlns:a16="http://schemas.microsoft.com/office/drawing/2014/main" id="{CC9C9B1C-B801-46CC-B026-2B99347DAFE0}"/>
              </a:ext>
            </a:extLst>
          </p:cNvPr>
          <p:cNvSpPr/>
          <p:nvPr/>
        </p:nvSpPr>
        <p:spPr>
          <a:xfrm>
            <a:off x="3314348" y="1743320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Oval Callout 52">
            <a:extLst>
              <a:ext uri="{FF2B5EF4-FFF2-40B4-BE49-F238E27FC236}">
                <a16:creationId xmlns:a16="http://schemas.microsoft.com/office/drawing/2014/main" id="{D6194EC5-716F-4FCF-A06E-065690F90F08}"/>
              </a:ext>
            </a:extLst>
          </p:cNvPr>
          <p:cNvSpPr/>
          <p:nvPr/>
        </p:nvSpPr>
        <p:spPr>
          <a:xfrm>
            <a:off x="1658564" y="2224696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Oval Callout 52">
            <a:extLst>
              <a:ext uri="{FF2B5EF4-FFF2-40B4-BE49-F238E27FC236}">
                <a16:creationId xmlns:a16="http://schemas.microsoft.com/office/drawing/2014/main" id="{B181D684-BEAB-4A2D-827C-284C50AB154A}"/>
              </a:ext>
            </a:extLst>
          </p:cNvPr>
          <p:cNvSpPr/>
          <p:nvPr/>
        </p:nvSpPr>
        <p:spPr>
          <a:xfrm>
            <a:off x="2366620" y="1395868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Callout 52">
            <a:extLst>
              <a:ext uri="{FF2B5EF4-FFF2-40B4-BE49-F238E27FC236}">
                <a16:creationId xmlns:a16="http://schemas.microsoft.com/office/drawing/2014/main" id="{B5AECFFB-5EDA-47D5-874A-8F995258D7EA}"/>
              </a:ext>
            </a:extLst>
          </p:cNvPr>
          <p:cNvSpPr/>
          <p:nvPr/>
        </p:nvSpPr>
        <p:spPr>
          <a:xfrm>
            <a:off x="672649" y="1867427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445B5-0625-45CD-BDEB-134A2EB4976D}"/>
              </a:ext>
            </a:extLst>
          </p:cNvPr>
          <p:cNvSpPr txBox="1"/>
          <p:nvPr/>
        </p:nvSpPr>
        <p:spPr>
          <a:xfrm>
            <a:off x="6081380" y="2053354"/>
            <a:ext cx="257515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Menyusun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Renja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C46B03-4DD8-4F73-AD76-F7A4D6FC70CA}"/>
              </a:ext>
            </a:extLst>
          </p:cNvPr>
          <p:cNvSpPr txBox="1"/>
          <p:nvPr/>
        </p:nvSpPr>
        <p:spPr>
          <a:xfrm>
            <a:off x="6081380" y="2644227"/>
            <a:ext cx="257515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Mengusulkan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PIC Admin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 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854E0-10A6-4474-9E3D-FF2C5E2238F6}"/>
              </a:ext>
            </a:extLst>
          </p:cNvPr>
          <p:cNvSpPr txBox="1"/>
          <p:nvPr/>
        </p:nvSpPr>
        <p:spPr>
          <a:xfrm>
            <a:off x="6081380" y="3377340"/>
            <a:ext cx="257515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Mengisi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LKE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melaui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A9F6D4-84AB-427E-A7C4-6A0D3B8D5F5D}"/>
              </a:ext>
            </a:extLst>
          </p:cNvPr>
          <p:cNvSpPr txBox="1"/>
          <p:nvPr/>
        </p:nvSpPr>
        <p:spPr>
          <a:xfrm>
            <a:off x="6081380" y="4022588"/>
            <a:ext cx="257515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Menindaklanjuti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monev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08166168-5C8B-4FBD-B781-5ACF0FA4F97F}"/>
              </a:ext>
            </a:extLst>
          </p:cNvPr>
          <p:cNvSpPr/>
          <p:nvPr/>
        </p:nvSpPr>
        <p:spPr>
          <a:xfrm>
            <a:off x="867913" y="2066626"/>
            <a:ext cx="237907" cy="23721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78B98D43-1B01-4AD2-8005-56D02CA62704}"/>
              </a:ext>
            </a:extLst>
          </p:cNvPr>
          <p:cNvSpPr/>
          <p:nvPr/>
        </p:nvSpPr>
        <p:spPr>
          <a:xfrm>
            <a:off x="2541760" y="1570081"/>
            <a:ext cx="259499" cy="263829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F59DB20-B375-4253-8219-A5E541442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939" y="39309"/>
            <a:ext cx="996164" cy="9073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B5D259-02FD-49BD-A37B-C12884CC62AC}"/>
              </a:ext>
            </a:extLst>
          </p:cNvPr>
          <p:cNvSpPr/>
          <p:nvPr/>
        </p:nvSpPr>
        <p:spPr>
          <a:xfrm flipV="1">
            <a:off x="242647" y="724947"/>
            <a:ext cx="7656292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710419-1DBD-4C4B-96B8-1014A18687E9}"/>
              </a:ext>
            </a:extLst>
          </p:cNvPr>
          <p:cNvSpPr txBox="1"/>
          <p:nvPr/>
        </p:nvSpPr>
        <p:spPr>
          <a:xfrm>
            <a:off x="6081380" y="4665311"/>
            <a:ext cx="257515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Sosialisasi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Konsultasi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FGD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Oval Callout 52">
            <a:extLst>
              <a:ext uri="{FF2B5EF4-FFF2-40B4-BE49-F238E27FC236}">
                <a16:creationId xmlns:a16="http://schemas.microsoft.com/office/drawing/2014/main" id="{941B7A59-DD9F-42AA-907B-9E0926ECF7B2}"/>
              </a:ext>
            </a:extLst>
          </p:cNvPr>
          <p:cNvSpPr/>
          <p:nvPr/>
        </p:nvSpPr>
        <p:spPr>
          <a:xfrm>
            <a:off x="56582" y="2567460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1" name="Rectangle 16">
            <a:extLst>
              <a:ext uri="{FF2B5EF4-FFF2-40B4-BE49-F238E27FC236}">
                <a16:creationId xmlns:a16="http://schemas.microsoft.com/office/drawing/2014/main" id="{027E08A2-DB5F-4F11-8A12-A60006DA2CE0}"/>
              </a:ext>
            </a:extLst>
          </p:cNvPr>
          <p:cNvSpPr/>
          <p:nvPr/>
        </p:nvSpPr>
        <p:spPr>
          <a:xfrm rot="2700000">
            <a:off x="250902" y="2695488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grpSp>
        <p:nvGrpSpPr>
          <p:cNvPr id="52" name="Group 110">
            <a:extLst>
              <a:ext uri="{FF2B5EF4-FFF2-40B4-BE49-F238E27FC236}">
                <a16:creationId xmlns:a16="http://schemas.microsoft.com/office/drawing/2014/main" id="{090D2D49-605B-4D37-AE6B-33CC6989D829}"/>
              </a:ext>
            </a:extLst>
          </p:cNvPr>
          <p:cNvGrpSpPr/>
          <p:nvPr/>
        </p:nvGrpSpPr>
        <p:grpSpPr>
          <a:xfrm>
            <a:off x="1801540" y="2341071"/>
            <a:ext cx="323475" cy="381970"/>
            <a:chOff x="4835382" y="73243"/>
            <a:chExt cx="2920830" cy="3227535"/>
          </a:xfrm>
          <a:solidFill>
            <a:schemeClr val="bg1">
              <a:lumMod val="95000"/>
            </a:schemeClr>
          </a:solidFill>
        </p:grpSpPr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F1FF1114-478F-4761-B280-77EDBAF279F5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FFDF052E-3A8F-499E-9625-69EBEA3DDF16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5" name="Rectangle 7">
            <a:extLst>
              <a:ext uri="{FF2B5EF4-FFF2-40B4-BE49-F238E27FC236}">
                <a16:creationId xmlns:a16="http://schemas.microsoft.com/office/drawing/2014/main" id="{0C8DA712-D475-46CE-8A07-AE3CED802308}"/>
              </a:ext>
            </a:extLst>
          </p:cNvPr>
          <p:cNvSpPr/>
          <p:nvPr/>
        </p:nvSpPr>
        <p:spPr>
          <a:xfrm rot="18900000">
            <a:off x="3538701" y="1881668"/>
            <a:ext cx="192481" cy="407170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B23BE8A-8BCE-4F6F-986C-10E76D00EF98}"/>
              </a:ext>
            </a:extLst>
          </p:cNvPr>
          <p:cNvSpPr/>
          <p:nvPr/>
        </p:nvSpPr>
        <p:spPr>
          <a:xfrm flipH="1">
            <a:off x="4198636" y="1153469"/>
            <a:ext cx="343907" cy="294105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0E6063AD-2623-4BEE-B618-DF9F14AFC59B}"/>
              </a:ext>
            </a:extLst>
          </p:cNvPr>
          <p:cNvGraphicFramePr/>
          <p:nvPr/>
        </p:nvGraphicFramePr>
        <p:xfrm>
          <a:off x="60691" y="1109882"/>
          <a:ext cx="5104052" cy="32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AE89E25D-3BAA-47BD-BCE9-7C58ADE10D65}"/>
              </a:ext>
            </a:extLst>
          </p:cNvPr>
          <p:cNvGrpSpPr/>
          <p:nvPr/>
        </p:nvGrpSpPr>
        <p:grpSpPr>
          <a:xfrm>
            <a:off x="548978" y="1825190"/>
            <a:ext cx="4092770" cy="1600202"/>
            <a:chOff x="861724" y="2301847"/>
            <a:chExt cx="6786851" cy="2133602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A5B5446-14CE-47E3-8B30-9AD635F9C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724" y="3444847"/>
              <a:ext cx="1348076" cy="99060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F7589C4-8874-41A9-8833-94BD1B00185E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3444847"/>
              <a:ext cx="1399489" cy="75567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8DCAEED-0078-4E35-B391-4051E83BA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6445" y="2879670"/>
              <a:ext cx="1267511" cy="1320855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DB0A45D-39F4-45A1-9EAB-DEC7D48A949C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55" y="2863822"/>
              <a:ext cx="1426645" cy="565178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D07E5A9-249A-4A58-ACE2-1A971586E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600" y="2301847"/>
              <a:ext cx="1317975" cy="113480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3BF3834-750F-43CA-B721-26531BACF0F8}"/>
              </a:ext>
            </a:extLst>
          </p:cNvPr>
          <p:cNvSpPr/>
          <p:nvPr/>
        </p:nvSpPr>
        <p:spPr>
          <a:xfrm rot="177284" flipH="1">
            <a:off x="-13020" y="3752973"/>
            <a:ext cx="5185783" cy="1531300"/>
          </a:xfrm>
          <a:custGeom>
            <a:avLst/>
            <a:gdLst>
              <a:gd name="connsiteX0" fmla="*/ 2805314 w 6914377"/>
              <a:gd name="connsiteY0" fmla="*/ 1645 h 2041733"/>
              <a:gd name="connsiteX1" fmla="*/ 2721250 w 6914377"/>
              <a:gd name="connsiteY1" fmla="*/ 636 h 2041733"/>
              <a:gd name="connsiteX2" fmla="*/ 2202622 w 6914377"/>
              <a:gd name="connsiteY2" fmla="*/ 122555 h 2041733"/>
              <a:gd name="connsiteX3" fmla="*/ 1326116 w 6914377"/>
              <a:gd name="connsiteY3" fmla="*/ 154441 h 2041733"/>
              <a:gd name="connsiteX4" fmla="*/ 1522550 w 6914377"/>
              <a:gd name="connsiteY4" fmla="*/ 461583 h 2041733"/>
              <a:gd name="connsiteX5" fmla="*/ 2071666 w 6914377"/>
              <a:gd name="connsiteY5" fmla="*/ 491297 h 2041733"/>
              <a:gd name="connsiteX6" fmla="*/ 1406334 w 6914377"/>
              <a:gd name="connsiteY6" fmla="*/ 584238 h 2041733"/>
              <a:gd name="connsiteX7" fmla="*/ 558766 w 6914377"/>
              <a:gd name="connsiteY7" fmla="*/ 361193 h 2041733"/>
              <a:gd name="connsiteX8" fmla="*/ 1891 w 6914377"/>
              <a:gd name="connsiteY8" fmla="*/ 547775 h 2041733"/>
              <a:gd name="connsiteX9" fmla="*/ 308954 w 6914377"/>
              <a:gd name="connsiteY9" fmla="*/ 611003 h 2041733"/>
              <a:gd name="connsiteX10" fmla="*/ 211592 w 6914377"/>
              <a:gd name="connsiteY10" fmla="*/ 822955 h 2041733"/>
              <a:gd name="connsiteX11" fmla="*/ 1713243 w 6914377"/>
              <a:gd name="connsiteY11" fmla="*/ 1106125 h 2041733"/>
              <a:gd name="connsiteX12" fmla="*/ 2102232 w 6914377"/>
              <a:gd name="connsiteY12" fmla="*/ 1253373 h 2041733"/>
              <a:gd name="connsiteX13" fmla="*/ 3273082 w 6914377"/>
              <a:gd name="connsiteY13" fmla="*/ 1141812 h 2041733"/>
              <a:gd name="connsiteX14" fmla="*/ 6812554 w 6914377"/>
              <a:gd name="connsiteY14" fmla="*/ 2033235 h 2041733"/>
              <a:gd name="connsiteX15" fmla="*/ 6853224 w 6914377"/>
              <a:gd name="connsiteY15" fmla="*/ 2041733 h 2041733"/>
              <a:gd name="connsiteX16" fmla="*/ 6914377 w 6914377"/>
              <a:gd name="connsiteY16" fmla="*/ 856956 h 2041733"/>
              <a:gd name="connsiteX17" fmla="*/ 6825790 w 6914377"/>
              <a:gd name="connsiteY17" fmla="*/ 855737 h 2041733"/>
              <a:gd name="connsiteX18" fmla="*/ 4239426 w 6914377"/>
              <a:gd name="connsiteY18" fmla="*/ 657845 h 2041733"/>
              <a:gd name="connsiteX19" fmla="*/ 3471688 w 6914377"/>
              <a:gd name="connsiteY19" fmla="*/ 188732 h 2041733"/>
              <a:gd name="connsiteX20" fmla="*/ 2805314 w 6914377"/>
              <a:gd name="connsiteY20" fmla="*/ 1645 h 204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4377" h="2041733">
                <a:moveTo>
                  <a:pt x="2805314" y="1645"/>
                </a:moveTo>
                <a:cubicBezTo>
                  <a:pt x="2776410" y="-103"/>
                  <a:pt x="2748329" y="-488"/>
                  <a:pt x="2721250" y="636"/>
                </a:cubicBezTo>
                <a:cubicBezTo>
                  <a:pt x="2504618" y="9624"/>
                  <a:pt x="2326622" y="70279"/>
                  <a:pt x="2202622" y="122555"/>
                </a:cubicBezTo>
                <a:cubicBezTo>
                  <a:pt x="2029619" y="175386"/>
                  <a:pt x="1603389" y="71818"/>
                  <a:pt x="1326116" y="154441"/>
                </a:cubicBezTo>
                <a:cubicBezTo>
                  <a:pt x="1197951" y="241925"/>
                  <a:pt x="1337908" y="448576"/>
                  <a:pt x="1522550" y="461583"/>
                </a:cubicBezTo>
                <a:cubicBezTo>
                  <a:pt x="1679521" y="505002"/>
                  <a:pt x="1888628" y="481393"/>
                  <a:pt x="2071666" y="491297"/>
                </a:cubicBezTo>
                <a:cubicBezTo>
                  <a:pt x="1920641" y="604202"/>
                  <a:pt x="1628111" y="553258"/>
                  <a:pt x="1406334" y="584238"/>
                </a:cubicBezTo>
                <a:cubicBezTo>
                  <a:pt x="1090297" y="483823"/>
                  <a:pt x="874802" y="424370"/>
                  <a:pt x="558766" y="361193"/>
                </a:cubicBezTo>
                <a:cubicBezTo>
                  <a:pt x="258941" y="317878"/>
                  <a:pt x="-25986" y="341591"/>
                  <a:pt x="1891" y="547775"/>
                </a:cubicBezTo>
                <a:lnTo>
                  <a:pt x="308954" y="611003"/>
                </a:lnTo>
                <a:cubicBezTo>
                  <a:pt x="199538" y="655587"/>
                  <a:pt x="116192" y="808162"/>
                  <a:pt x="211592" y="822955"/>
                </a:cubicBezTo>
                <a:cubicBezTo>
                  <a:pt x="763036" y="887554"/>
                  <a:pt x="1184143" y="1004288"/>
                  <a:pt x="1713243" y="1106125"/>
                </a:cubicBezTo>
                <a:cubicBezTo>
                  <a:pt x="1814357" y="1147761"/>
                  <a:pt x="2012292" y="1237806"/>
                  <a:pt x="2102232" y="1253373"/>
                </a:cubicBezTo>
                <a:cubicBezTo>
                  <a:pt x="2374618" y="1271113"/>
                  <a:pt x="2865653" y="1080884"/>
                  <a:pt x="3273082" y="1141812"/>
                </a:cubicBezTo>
                <a:cubicBezTo>
                  <a:pt x="3619245" y="1173160"/>
                  <a:pt x="5706229" y="1788545"/>
                  <a:pt x="6812554" y="2033235"/>
                </a:cubicBezTo>
                <a:lnTo>
                  <a:pt x="6853224" y="2041733"/>
                </a:lnTo>
                <a:lnTo>
                  <a:pt x="6914377" y="856956"/>
                </a:lnTo>
                <a:lnTo>
                  <a:pt x="6825790" y="855737"/>
                </a:lnTo>
                <a:cubicBezTo>
                  <a:pt x="6103297" y="845623"/>
                  <a:pt x="5108740" y="825721"/>
                  <a:pt x="4239426" y="657845"/>
                </a:cubicBezTo>
                <a:cubicBezTo>
                  <a:pt x="4016146" y="443179"/>
                  <a:pt x="3724717" y="298266"/>
                  <a:pt x="3471688" y="188732"/>
                </a:cubicBezTo>
                <a:cubicBezTo>
                  <a:pt x="3250287" y="92889"/>
                  <a:pt x="3007641" y="13879"/>
                  <a:pt x="2805314" y="164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050" dirty="0"/>
          </a:p>
        </p:txBody>
      </p:sp>
      <p:sp>
        <p:nvSpPr>
          <p:cNvPr id="67" name="Oval Callout 52">
            <a:extLst>
              <a:ext uri="{FF2B5EF4-FFF2-40B4-BE49-F238E27FC236}">
                <a16:creationId xmlns:a16="http://schemas.microsoft.com/office/drawing/2014/main" id="{A0D2D336-A2F9-4EB0-96B1-A76114614B9F}"/>
              </a:ext>
            </a:extLst>
          </p:cNvPr>
          <p:cNvSpPr/>
          <p:nvPr/>
        </p:nvSpPr>
        <p:spPr>
          <a:xfrm>
            <a:off x="4060592" y="967803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8" name="Oval Callout 52">
            <a:extLst>
              <a:ext uri="{FF2B5EF4-FFF2-40B4-BE49-F238E27FC236}">
                <a16:creationId xmlns:a16="http://schemas.microsoft.com/office/drawing/2014/main" id="{EFDAA617-5B64-4AFF-B4A1-01BC5BC1AEAF}"/>
              </a:ext>
            </a:extLst>
          </p:cNvPr>
          <p:cNvSpPr/>
          <p:nvPr/>
        </p:nvSpPr>
        <p:spPr>
          <a:xfrm>
            <a:off x="3314349" y="1743321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9" name="Oval Callout 52">
            <a:extLst>
              <a:ext uri="{FF2B5EF4-FFF2-40B4-BE49-F238E27FC236}">
                <a16:creationId xmlns:a16="http://schemas.microsoft.com/office/drawing/2014/main" id="{A80D3FAE-15B7-47A2-B1FF-A000F26EC93A}"/>
              </a:ext>
            </a:extLst>
          </p:cNvPr>
          <p:cNvSpPr/>
          <p:nvPr/>
        </p:nvSpPr>
        <p:spPr>
          <a:xfrm>
            <a:off x="1658565" y="2224697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0" name="Oval Callout 52">
            <a:extLst>
              <a:ext uri="{FF2B5EF4-FFF2-40B4-BE49-F238E27FC236}">
                <a16:creationId xmlns:a16="http://schemas.microsoft.com/office/drawing/2014/main" id="{9DF90210-CE8C-4732-93F3-B3730B1E2E2E}"/>
              </a:ext>
            </a:extLst>
          </p:cNvPr>
          <p:cNvSpPr/>
          <p:nvPr/>
        </p:nvSpPr>
        <p:spPr>
          <a:xfrm>
            <a:off x="2366621" y="1395869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1" name="Oval Callout 52">
            <a:extLst>
              <a:ext uri="{FF2B5EF4-FFF2-40B4-BE49-F238E27FC236}">
                <a16:creationId xmlns:a16="http://schemas.microsoft.com/office/drawing/2014/main" id="{618147CC-DA14-4BB0-9E14-577D339A2720}"/>
              </a:ext>
            </a:extLst>
          </p:cNvPr>
          <p:cNvSpPr/>
          <p:nvPr/>
        </p:nvSpPr>
        <p:spPr>
          <a:xfrm>
            <a:off x="672650" y="1867428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BD0DC30-545B-49F4-A1A6-5FD738BFC0B8}"/>
              </a:ext>
            </a:extLst>
          </p:cNvPr>
          <p:cNvSpPr/>
          <p:nvPr/>
        </p:nvSpPr>
        <p:spPr>
          <a:xfrm>
            <a:off x="5000624" y="1065665"/>
            <a:ext cx="517393" cy="517393"/>
          </a:xfrm>
          <a:prstGeom prst="ellipse">
            <a:avLst/>
          </a:prstGeom>
          <a:solidFill>
            <a:srgbClr val="70AD47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8C64D3-D471-4063-9A6D-D64EDDD74428}"/>
              </a:ext>
            </a:extLst>
          </p:cNvPr>
          <p:cNvSpPr txBox="1"/>
          <p:nvPr/>
        </p:nvSpPr>
        <p:spPr>
          <a:xfrm>
            <a:off x="5609441" y="1139225"/>
            <a:ext cx="338086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Menyusun Tim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64F06A3-626E-45FE-A89B-BFAA5C075FAA}"/>
              </a:ext>
            </a:extLst>
          </p:cNvPr>
          <p:cNvSpPr/>
          <p:nvPr/>
        </p:nvSpPr>
        <p:spPr>
          <a:xfrm>
            <a:off x="5000628" y="1757200"/>
            <a:ext cx="517393" cy="517393"/>
          </a:xfrm>
          <a:prstGeom prst="ellipse">
            <a:avLst/>
          </a:prstGeom>
          <a:solidFill>
            <a:srgbClr val="C00000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916B44-B43C-47D1-AF9B-9D194FB06F05}"/>
              </a:ext>
            </a:extLst>
          </p:cNvPr>
          <p:cNvSpPr txBox="1"/>
          <p:nvPr/>
        </p:nvSpPr>
        <p:spPr>
          <a:xfrm>
            <a:off x="5609441" y="1743646"/>
            <a:ext cx="347386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Menyusun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Renja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DD7E9D5-EBBC-43B3-824A-FD208BB4E27F}"/>
              </a:ext>
            </a:extLst>
          </p:cNvPr>
          <p:cNvSpPr/>
          <p:nvPr/>
        </p:nvSpPr>
        <p:spPr>
          <a:xfrm>
            <a:off x="5015372" y="2463484"/>
            <a:ext cx="517393" cy="517393"/>
          </a:xfrm>
          <a:prstGeom prst="ellipse">
            <a:avLst/>
          </a:prstGeom>
          <a:solidFill>
            <a:srgbClr val="F79646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1547258-5276-4BC0-AC8E-310DAD528C87}"/>
              </a:ext>
            </a:extLst>
          </p:cNvPr>
          <p:cNvSpPr txBox="1"/>
          <p:nvPr/>
        </p:nvSpPr>
        <p:spPr>
          <a:xfrm>
            <a:off x="5577009" y="2437756"/>
            <a:ext cx="35063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pPr algn="just"/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Mengusulkan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PIC Admin RB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F61500A-1E4C-4D6E-820C-E35794D9376B}"/>
              </a:ext>
            </a:extLst>
          </p:cNvPr>
          <p:cNvSpPr/>
          <p:nvPr/>
        </p:nvSpPr>
        <p:spPr>
          <a:xfrm>
            <a:off x="5030125" y="3140271"/>
            <a:ext cx="517393" cy="517393"/>
          </a:xfrm>
          <a:prstGeom prst="ellipse">
            <a:avLst/>
          </a:prstGeom>
          <a:solidFill>
            <a:srgbClr val="A5A5A5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99AD7D-6271-4445-9B2A-C02D4F8B14D5}"/>
              </a:ext>
            </a:extLst>
          </p:cNvPr>
          <p:cNvSpPr txBox="1"/>
          <p:nvPr/>
        </p:nvSpPr>
        <p:spPr>
          <a:xfrm>
            <a:off x="5623329" y="3052883"/>
            <a:ext cx="338624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pPr algn="just"/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Melakukan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penyamaan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persepsi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FGD,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Sosialisasi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Rakor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Internalisasi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92C6109-BE5A-46C3-8EE9-B1FDA114F4D7}"/>
              </a:ext>
            </a:extLst>
          </p:cNvPr>
          <p:cNvSpPr/>
          <p:nvPr/>
        </p:nvSpPr>
        <p:spPr>
          <a:xfrm>
            <a:off x="5059616" y="3831806"/>
            <a:ext cx="517393" cy="517393"/>
          </a:xfrm>
          <a:prstGeom prst="ellipse">
            <a:avLst/>
          </a:prstGeom>
          <a:solidFill>
            <a:srgbClr val="FFC000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6D353F-94B4-4C2C-A39A-2F974C716AC1}"/>
              </a:ext>
            </a:extLst>
          </p:cNvPr>
          <p:cNvSpPr txBox="1"/>
          <p:nvPr/>
        </p:nvSpPr>
        <p:spPr>
          <a:xfrm>
            <a:off x="5638076" y="3845613"/>
            <a:ext cx="338623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LKE RB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melaui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2" name="Rectangle 30">
            <a:extLst>
              <a:ext uri="{FF2B5EF4-FFF2-40B4-BE49-F238E27FC236}">
                <a16:creationId xmlns:a16="http://schemas.microsoft.com/office/drawing/2014/main" id="{9AD77501-ABD7-456F-BDDB-9A7FD74AC306}"/>
              </a:ext>
            </a:extLst>
          </p:cNvPr>
          <p:cNvSpPr/>
          <p:nvPr/>
        </p:nvSpPr>
        <p:spPr>
          <a:xfrm>
            <a:off x="867914" y="2066627"/>
            <a:ext cx="237907" cy="23721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83" name="Rounded Rectangle 6">
            <a:extLst>
              <a:ext uri="{FF2B5EF4-FFF2-40B4-BE49-F238E27FC236}">
                <a16:creationId xmlns:a16="http://schemas.microsoft.com/office/drawing/2014/main" id="{3CBDC3A1-2810-4D41-94AD-1F4CCBE206F4}"/>
              </a:ext>
            </a:extLst>
          </p:cNvPr>
          <p:cNvSpPr/>
          <p:nvPr/>
        </p:nvSpPr>
        <p:spPr>
          <a:xfrm>
            <a:off x="2541761" y="1570082"/>
            <a:ext cx="259499" cy="263829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0CC156A-3C71-422F-AD0D-3D202094B321}"/>
              </a:ext>
            </a:extLst>
          </p:cNvPr>
          <p:cNvSpPr/>
          <p:nvPr/>
        </p:nvSpPr>
        <p:spPr>
          <a:xfrm>
            <a:off x="5030116" y="4517542"/>
            <a:ext cx="517393" cy="517393"/>
          </a:xfrm>
          <a:prstGeom prst="ellipse">
            <a:avLst/>
          </a:prstGeom>
          <a:solidFill>
            <a:srgbClr val="5B9BD5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C4FC7E-36DE-4029-A132-6F38013BC20B}"/>
              </a:ext>
            </a:extLst>
          </p:cNvPr>
          <p:cNvSpPr txBox="1"/>
          <p:nvPr/>
        </p:nvSpPr>
        <p:spPr>
          <a:xfrm>
            <a:off x="5652825" y="4399848"/>
            <a:ext cx="338623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Menindaklanjuti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monev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memperbaiki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LKE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evidennya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6" name="Oval Callout 52">
            <a:extLst>
              <a:ext uri="{FF2B5EF4-FFF2-40B4-BE49-F238E27FC236}">
                <a16:creationId xmlns:a16="http://schemas.microsoft.com/office/drawing/2014/main" id="{283958A1-1146-48B1-9515-88F6C1E2AE2D}"/>
              </a:ext>
            </a:extLst>
          </p:cNvPr>
          <p:cNvSpPr/>
          <p:nvPr/>
        </p:nvSpPr>
        <p:spPr>
          <a:xfrm>
            <a:off x="56583" y="2567461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7" name="Rectangle 16">
            <a:extLst>
              <a:ext uri="{FF2B5EF4-FFF2-40B4-BE49-F238E27FC236}">
                <a16:creationId xmlns:a16="http://schemas.microsoft.com/office/drawing/2014/main" id="{A3BF9409-B8A3-4248-8364-88B8F09E184B}"/>
              </a:ext>
            </a:extLst>
          </p:cNvPr>
          <p:cNvSpPr/>
          <p:nvPr/>
        </p:nvSpPr>
        <p:spPr>
          <a:xfrm rot="2700000">
            <a:off x="250903" y="2695489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grpSp>
        <p:nvGrpSpPr>
          <p:cNvPr id="88" name="Group 110">
            <a:extLst>
              <a:ext uri="{FF2B5EF4-FFF2-40B4-BE49-F238E27FC236}">
                <a16:creationId xmlns:a16="http://schemas.microsoft.com/office/drawing/2014/main" id="{7D9B4CFE-4AB7-46A3-B14D-156CCA5DC6A9}"/>
              </a:ext>
            </a:extLst>
          </p:cNvPr>
          <p:cNvGrpSpPr/>
          <p:nvPr/>
        </p:nvGrpSpPr>
        <p:grpSpPr>
          <a:xfrm>
            <a:off x="1801541" y="2341072"/>
            <a:ext cx="323475" cy="381970"/>
            <a:chOff x="4835382" y="73243"/>
            <a:chExt cx="2920830" cy="3227535"/>
          </a:xfrm>
          <a:solidFill>
            <a:schemeClr val="bg1">
              <a:lumMod val="95000"/>
            </a:schemeClr>
          </a:solidFill>
        </p:grpSpPr>
        <p:sp>
          <p:nvSpPr>
            <p:cNvPr id="89" name="Freeform 111">
              <a:extLst>
                <a:ext uri="{FF2B5EF4-FFF2-40B4-BE49-F238E27FC236}">
                  <a16:creationId xmlns:a16="http://schemas.microsoft.com/office/drawing/2014/main" id="{89070961-B4F4-4517-89B8-62F8990F761E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0" name="Oval 37">
              <a:extLst>
                <a:ext uri="{FF2B5EF4-FFF2-40B4-BE49-F238E27FC236}">
                  <a16:creationId xmlns:a16="http://schemas.microsoft.com/office/drawing/2014/main" id="{05D78348-8B3B-489E-9516-C0EE1E94C262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91" name="Rectangle 7">
            <a:extLst>
              <a:ext uri="{FF2B5EF4-FFF2-40B4-BE49-F238E27FC236}">
                <a16:creationId xmlns:a16="http://schemas.microsoft.com/office/drawing/2014/main" id="{1841114A-8C9F-4F70-958E-BD29AF45D13E}"/>
              </a:ext>
            </a:extLst>
          </p:cNvPr>
          <p:cNvSpPr/>
          <p:nvPr/>
        </p:nvSpPr>
        <p:spPr>
          <a:xfrm rot="18900000">
            <a:off x="3538702" y="1881669"/>
            <a:ext cx="192481" cy="407170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3A32AB8F-E842-461A-A2C4-BCA497DD7CB3}"/>
              </a:ext>
            </a:extLst>
          </p:cNvPr>
          <p:cNvSpPr/>
          <p:nvPr/>
        </p:nvSpPr>
        <p:spPr>
          <a:xfrm flipH="1">
            <a:off x="4198637" y="1153470"/>
            <a:ext cx="343907" cy="294105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63AD7C1-92FD-49E9-A6F1-6F3E8D25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102" y="-4142"/>
            <a:ext cx="10315102" cy="6859066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A8B51B52-A6F7-43A0-B7CD-8D9C7BD2594B}"/>
              </a:ext>
            </a:extLst>
          </p:cNvPr>
          <p:cNvSpPr/>
          <p:nvPr/>
        </p:nvSpPr>
        <p:spPr>
          <a:xfrm>
            <a:off x="-2109551" y="16120"/>
            <a:ext cx="12191999" cy="5811903"/>
          </a:xfrm>
          <a:prstGeom prst="rect">
            <a:avLst/>
          </a:prstGeom>
          <a:solidFill>
            <a:schemeClr val="bg1">
              <a:lumMod val="8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FA94516-581A-4BBF-9EC7-A7EB1298F990}"/>
              </a:ext>
            </a:extLst>
          </p:cNvPr>
          <p:cNvGraphicFramePr/>
          <p:nvPr/>
        </p:nvGraphicFramePr>
        <p:xfrm>
          <a:off x="60690" y="1109881"/>
          <a:ext cx="5104052" cy="32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latin typeface="Tw Cen MT" panose="020B0602020104020603" pitchFamily="34" charset="0"/>
              </a:rPr>
              <a:t>Agenda </a:t>
            </a:r>
            <a:r>
              <a:rPr lang="en-US" sz="3200" dirty="0" err="1">
                <a:latin typeface="Tw Cen MT" panose="020B0602020104020603" pitchFamily="34" charset="0"/>
              </a:rPr>
              <a:t>pembangunan</a:t>
            </a:r>
            <a:r>
              <a:rPr lang="en-US" sz="3200" dirty="0">
                <a:latin typeface="Tw Cen MT" panose="020B0602020104020603" pitchFamily="34" charset="0"/>
              </a:rPr>
              <a:t> ZI </a:t>
            </a:r>
            <a:r>
              <a:rPr lang="en-US" sz="3200" dirty="0" err="1">
                <a:latin typeface="Tw Cen MT" panose="020B0602020104020603" pitchFamily="34" charset="0"/>
              </a:rPr>
              <a:t>menuju</a:t>
            </a:r>
            <a:r>
              <a:rPr lang="en-US" sz="3200" dirty="0">
                <a:latin typeface="Tw Cen MT" panose="020B0602020104020603" pitchFamily="34" charset="0"/>
              </a:rPr>
              <a:t> WBK/WBBM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A11DFB-FE90-4E4C-AC37-71912C544473}"/>
              </a:ext>
            </a:extLst>
          </p:cNvPr>
          <p:cNvGrpSpPr/>
          <p:nvPr/>
        </p:nvGrpSpPr>
        <p:grpSpPr>
          <a:xfrm>
            <a:off x="548977" y="1825189"/>
            <a:ext cx="4092770" cy="1600202"/>
            <a:chOff x="861724" y="2301847"/>
            <a:chExt cx="6786851" cy="213360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393E9F4-85B9-416B-A3C7-D96007DDE5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724" y="3444847"/>
              <a:ext cx="1348076" cy="99060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615B1D8-8152-406B-8411-B18049803CF1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3444847"/>
              <a:ext cx="1399489" cy="75567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05E56FA-62E7-4B40-A259-42E4DE922F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6445" y="2879670"/>
              <a:ext cx="1267511" cy="1320855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6C0258A-695D-42D9-BABA-D1F439E4D7FE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55" y="2863822"/>
              <a:ext cx="1426645" cy="565178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BEBB20E-F799-4D81-BD2B-6B28B6471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600" y="2301847"/>
              <a:ext cx="1317975" cy="113480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F1E3E3-4936-44A6-8373-CA42919AE2BD}"/>
              </a:ext>
            </a:extLst>
          </p:cNvPr>
          <p:cNvSpPr/>
          <p:nvPr/>
        </p:nvSpPr>
        <p:spPr>
          <a:xfrm rot="177284" flipH="1">
            <a:off x="-13021" y="3752972"/>
            <a:ext cx="5185783" cy="1531300"/>
          </a:xfrm>
          <a:custGeom>
            <a:avLst/>
            <a:gdLst>
              <a:gd name="connsiteX0" fmla="*/ 2805314 w 6914377"/>
              <a:gd name="connsiteY0" fmla="*/ 1645 h 2041733"/>
              <a:gd name="connsiteX1" fmla="*/ 2721250 w 6914377"/>
              <a:gd name="connsiteY1" fmla="*/ 636 h 2041733"/>
              <a:gd name="connsiteX2" fmla="*/ 2202622 w 6914377"/>
              <a:gd name="connsiteY2" fmla="*/ 122555 h 2041733"/>
              <a:gd name="connsiteX3" fmla="*/ 1326116 w 6914377"/>
              <a:gd name="connsiteY3" fmla="*/ 154441 h 2041733"/>
              <a:gd name="connsiteX4" fmla="*/ 1522550 w 6914377"/>
              <a:gd name="connsiteY4" fmla="*/ 461583 h 2041733"/>
              <a:gd name="connsiteX5" fmla="*/ 2071666 w 6914377"/>
              <a:gd name="connsiteY5" fmla="*/ 491297 h 2041733"/>
              <a:gd name="connsiteX6" fmla="*/ 1406334 w 6914377"/>
              <a:gd name="connsiteY6" fmla="*/ 584238 h 2041733"/>
              <a:gd name="connsiteX7" fmla="*/ 558766 w 6914377"/>
              <a:gd name="connsiteY7" fmla="*/ 361193 h 2041733"/>
              <a:gd name="connsiteX8" fmla="*/ 1891 w 6914377"/>
              <a:gd name="connsiteY8" fmla="*/ 547775 h 2041733"/>
              <a:gd name="connsiteX9" fmla="*/ 308954 w 6914377"/>
              <a:gd name="connsiteY9" fmla="*/ 611003 h 2041733"/>
              <a:gd name="connsiteX10" fmla="*/ 211592 w 6914377"/>
              <a:gd name="connsiteY10" fmla="*/ 822955 h 2041733"/>
              <a:gd name="connsiteX11" fmla="*/ 1713243 w 6914377"/>
              <a:gd name="connsiteY11" fmla="*/ 1106125 h 2041733"/>
              <a:gd name="connsiteX12" fmla="*/ 2102232 w 6914377"/>
              <a:gd name="connsiteY12" fmla="*/ 1253373 h 2041733"/>
              <a:gd name="connsiteX13" fmla="*/ 3273082 w 6914377"/>
              <a:gd name="connsiteY13" fmla="*/ 1141812 h 2041733"/>
              <a:gd name="connsiteX14" fmla="*/ 6812554 w 6914377"/>
              <a:gd name="connsiteY14" fmla="*/ 2033235 h 2041733"/>
              <a:gd name="connsiteX15" fmla="*/ 6853224 w 6914377"/>
              <a:gd name="connsiteY15" fmla="*/ 2041733 h 2041733"/>
              <a:gd name="connsiteX16" fmla="*/ 6914377 w 6914377"/>
              <a:gd name="connsiteY16" fmla="*/ 856956 h 2041733"/>
              <a:gd name="connsiteX17" fmla="*/ 6825790 w 6914377"/>
              <a:gd name="connsiteY17" fmla="*/ 855737 h 2041733"/>
              <a:gd name="connsiteX18" fmla="*/ 4239426 w 6914377"/>
              <a:gd name="connsiteY18" fmla="*/ 657845 h 2041733"/>
              <a:gd name="connsiteX19" fmla="*/ 3471688 w 6914377"/>
              <a:gd name="connsiteY19" fmla="*/ 188732 h 2041733"/>
              <a:gd name="connsiteX20" fmla="*/ 2805314 w 6914377"/>
              <a:gd name="connsiteY20" fmla="*/ 1645 h 204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4377" h="2041733">
                <a:moveTo>
                  <a:pt x="2805314" y="1645"/>
                </a:moveTo>
                <a:cubicBezTo>
                  <a:pt x="2776410" y="-103"/>
                  <a:pt x="2748329" y="-488"/>
                  <a:pt x="2721250" y="636"/>
                </a:cubicBezTo>
                <a:cubicBezTo>
                  <a:pt x="2504618" y="9624"/>
                  <a:pt x="2326622" y="70279"/>
                  <a:pt x="2202622" y="122555"/>
                </a:cubicBezTo>
                <a:cubicBezTo>
                  <a:pt x="2029619" y="175386"/>
                  <a:pt x="1603389" y="71818"/>
                  <a:pt x="1326116" y="154441"/>
                </a:cubicBezTo>
                <a:cubicBezTo>
                  <a:pt x="1197951" y="241925"/>
                  <a:pt x="1337908" y="448576"/>
                  <a:pt x="1522550" y="461583"/>
                </a:cubicBezTo>
                <a:cubicBezTo>
                  <a:pt x="1679521" y="505002"/>
                  <a:pt x="1888628" y="481393"/>
                  <a:pt x="2071666" y="491297"/>
                </a:cubicBezTo>
                <a:cubicBezTo>
                  <a:pt x="1920641" y="604202"/>
                  <a:pt x="1628111" y="553258"/>
                  <a:pt x="1406334" y="584238"/>
                </a:cubicBezTo>
                <a:cubicBezTo>
                  <a:pt x="1090297" y="483823"/>
                  <a:pt x="874802" y="424370"/>
                  <a:pt x="558766" y="361193"/>
                </a:cubicBezTo>
                <a:cubicBezTo>
                  <a:pt x="258941" y="317878"/>
                  <a:pt x="-25986" y="341591"/>
                  <a:pt x="1891" y="547775"/>
                </a:cubicBezTo>
                <a:lnTo>
                  <a:pt x="308954" y="611003"/>
                </a:lnTo>
                <a:cubicBezTo>
                  <a:pt x="199538" y="655587"/>
                  <a:pt x="116192" y="808162"/>
                  <a:pt x="211592" y="822955"/>
                </a:cubicBezTo>
                <a:cubicBezTo>
                  <a:pt x="763036" y="887554"/>
                  <a:pt x="1184143" y="1004288"/>
                  <a:pt x="1713243" y="1106125"/>
                </a:cubicBezTo>
                <a:cubicBezTo>
                  <a:pt x="1814357" y="1147761"/>
                  <a:pt x="2012292" y="1237806"/>
                  <a:pt x="2102232" y="1253373"/>
                </a:cubicBezTo>
                <a:cubicBezTo>
                  <a:pt x="2374618" y="1271113"/>
                  <a:pt x="2865653" y="1080884"/>
                  <a:pt x="3273082" y="1141812"/>
                </a:cubicBezTo>
                <a:cubicBezTo>
                  <a:pt x="3619245" y="1173160"/>
                  <a:pt x="5706229" y="1788545"/>
                  <a:pt x="6812554" y="2033235"/>
                </a:cubicBezTo>
                <a:lnTo>
                  <a:pt x="6853224" y="2041733"/>
                </a:lnTo>
                <a:lnTo>
                  <a:pt x="6914377" y="856956"/>
                </a:lnTo>
                <a:lnTo>
                  <a:pt x="6825790" y="855737"/>
                </a:lnTo>
                <a:cubicBezTo>
                  <a:pt x="6103297" y="845623"/>
                  <a:pt x="5108740" y="825721"/>
                  <a:pt x="4239426" y="657845"/>
                </a:cubicBezTo>
                <a:cubicBezTo>
                  <a:pt x="4016146" y="443179"/>
                  <a:pt x="3724717" y="298266"/>
                  <a:pt x="3471688" y="188732"/>
                </a:cubicBezTo>
                <a:cubicBezTo>
                  <a:pt x="3250287" y="92889"/>
                  <a:pt x="3007641" y="13879"/>
                  <a:pt x="2805314" y="164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050" dirty="0"/>
          </a:p>
        </p:txBody>
      </p:sp>
      <p:sp>
        <p:nvSpPr>
          <p:cNvPr id="10" name="Oval Callout 52">
            <a:extLst>
              <a:ext uri="{FF2B5EF4-FFF2-40B4-BE49-F238E27FC236}">
                <a16:creationId xmlns:a16="http://schemas.microsoft.com/office/drawing/2014/main" id="{62BE3702-5284-4FDD-8050-C483F8BF97AD}"/>
              </a:ext>
            </a:extLst>
          </p:cNvPr>
          <p:cNvSpPr/>
          <p:nvPr/>
        </p:nvSpPr>
        <p:spPr>
          <a:xfrm>
            <a:off x="4060591" y="967802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" name="Oval Callout 52">
            <a:extLst>
              <a:ext uri="{FF2B5EF4-FFF2-40B4-BE49-F238E27FC236}">
                <a16:creationId xmlns:a16="http://schemas.microsoft.com/office/drawing/2014/main" id="{CC9C9B1C-B801-46CC-B026-2B99347DAFE0}"/>
              </a:ext>
            </a:extLst>
          </p:cNvPr>
          <p:cNvSpPr/>
          <p:nvPr/>
        </p:nvSpPr>
        <p:spPr>
          <a:xfrm>
            <a:off x="3314348" y="1743320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Oval Callout 52">
            <a:extLst>
              <a:ext uri="{FF2B5EF4-FFF2-40B4-BE49-F238E27FC236}">
                <a16:creationId xmlns:a16="http://schemas.microsoft.com/office/drawing/2014/main" id="{D6194EC5-716F-4FCF-A06E-065690F90F08}"/>
              </a:ext>
            </a:extLst>
          </p:cNvPr>
          <p:cNvSpPr/>
          <p:nvPr/>
        </p:nvSpPr>
        <p:spPr>
          <a:xfrm>
            <a:off x="1658564" y="2224696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Oval Callout 52">
            <a:extLst>
              <a:ext uri="{FF2B5EF4-FFF2-40B4-BE49-F238E27FC236}">
                <a16:creationId xmlns:a16="http://schemas.microsoft.com/office/drawing/2014/main" id="{B181D684-BEAB-4A2D-827C-284C50AB154A}"/>
              </a:ext>
            </a:extLst>
          </p:cNvPr>
          <p:cNvSpPr/>
          <p:nvPr/>
        </p:nvSpPr>
        <p:spPr>
          <a:xfrm>
            <a:off x="2366620" y="1395868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Callout 52">
            <a:extLst>
              <a:ext uri="{FF2B5EF4-FFF2-40B4-BE49-F238E27FC236}">
                <a16:creationId xmlns:a16="http://schemas.microsoft.com/office/drawing/2014/main" id="{B5AECFFB-5EDA-47D5-874A-8F995258D7EA}"/>
              </a:ext>
            </a:extLst>
          </p:cNvPr>
          <p:cNvSpPr/>
          <p:nvPr/>
        </p:nvSpPr>
        <p:spPr>
          <a:xfrm>
            <a:off x="672649" y="1867427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C46B03-4DD8-4F73-AD76-F7A4D6FC70CA}"/>
              </a:ext>
            </a:extLst>
          </p:cNvPr>
          <p:cNvSpPr txBox="1"/>
          <p:nvPr/>
        </p:nvSpPr>
        <p:spPr>
          <a:xfrm>
            <a:off x="6081380" y="2644227"/>
            <a:ext cx="257515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Mengusulkan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PIC Admin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 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A9F6D4-84AB-427E-A7C4-6A0D3B8D5F5D}"/>
              </a:ext>
            </a:extLst>
          </p:cNvPr>
          <p:cNvSpPr txBox="1"/>
          <p:nvPr/>
        </p:nvSpPr>
        <p:spPr>
          <a:xfrm>
            <a:off x="6081380" y="4022588"/>
            <a:ext cx="257515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Menindaklanjuti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monev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08166168-5C8B-4FBD-B781-5ACF0FA4F97F}"/>
              </a:ext>
            </a:extLst>
          </p:cNvPr>
          <p:cNvSpPr/>
          <p:nvPr/>
        </p:nvSpPr>
        <p:spPr>
          <a:xfrm>
            <a:off x="867913" y="2066626"/>
            <a:ext cx="237907" cy="23721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78B98D43-1B01-4AD2-8005-56D02CA62704}"/>
              </a:ext>
            </a:extLst>
          </p:cNvPr>
          <p:cNvSpPr/>
          <p:nvPr/>
        </p:nvSpPr>
        <p:spPr>
          <a:xfrm>
            <a:off x="2541760" y="1570081"/>
            <a:ext cx="259499" cy="263829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5D259-02FD-49BD-A37B-C12884CC62AC}"/>
              </a:ext>
            </a:extLst>
          </p:cNvPr>
          <p:cNvSpPr/>
          <p:nvPr/>
        </p:nvSpPr>
        <p:spPr>
          <a:xfrm flipV="1">
            <a:off x="242647" y="724947"/>
            <a:ext cx="7656292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710419-1DBD-4C4B-96B8-1014A18687E9}"/>
              </a:ext>
            </a:extLst>
          </p:cNvPr>
          <p:cNvSpPr txBox="1"/>
          <p:nvPr/>
        </p:nvSpPr>
        <p:spPr>
          <a:xfrm>
            <a:off x="6081380" y="4665311"/>
            <a:ext cx="257515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Sosialisasi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Konsultasi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FGD </a:t>
            </a:r>
            <a:r>
              <a:rPr lang="en-US" altLang="ko-KR" sz="9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pelaksanaan</a:t>
            </a:r>
            <a:r>
              <a:rPr lang="en-US" altLang="ko-KR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RB</a:t>
            </a:r>
            <a:endParaRPr lang="ko-KR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Oval Callout 52">
            <a:extLst>
              <a:ext uri="{FF2B5EF4-FFF2-40B4-BE49-F238E27FC236}">
                <a16:creationId xmlns:a16="http://schemas.microsoft.com/office/drawing/2014/main" id="{941B7A59-DD9F-42AA-907B-9E0926ECF7B2}"/>
              </a:ext>
            </a:extLst>
          </p:cNvPr>
          <p:cNvSpPr/>
          <p:nvPr/>
        </p:nvSpPr>
        <p:spPr>
          <a:xfrm>
            <a:off x="56582" y="2567460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1" name="Rectangle 16">
            <a:extLst>
              <a:ext uri="{FF2B5EF4-FFF2-40B4-BE49-F238E27FC236}">
                <a16:creationId xmlns:a16="http://schemas.microsoft.com/office/drawing/2014/main" id="{027E08A2-DB5F-4F11-8A12-A60006DA2CE0}"/>
              </a:ext>
            </a:extLst>
          </p:cNvPr>
          <p:cNvSpPr/>
          <p:nvPr/>
        </p:nvSpPr>
        <p:spPr>
          <a:xfrm rot="2700000">
            <a:off x="250902" y="2695488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grpSp>
        <p:nvGrpSpPr>
          <p:cNvPr id="52" name="Group 110">
            <a:extLst>
              <a:ext uri="{FF2B5EF4-FFF2-40B4-BE49-F238E27FC236}">
                <a16:creationId xmlns:a16="http://schemas.microsoft.com/office/drawing/2014/main" id="{090D2D49-605B-4D37-AE6B-33CC6989D829}"/>
              </a:ext>
            </a:extLst>
          </p:cNvPr>
          <p:cNvGrpSpPr/>
          <p:nvPr/>
        </p:nvGrpSpPr>
        <p:grpSpPr>
          <a:xfrm>
            <a:off x="1801540" y="2341071"/>
            <a:ext cx="323475" cy="381970"/>
            <a:chOff x="4835382" y="73243"/>
            <a:chExt cx="2920830" cy="3227535"/>
          </a:xfrm>
          <a:solidFill>
            <a:schemeClr val="bg1">
              <a:lumMod val="95000"/>
            </a:schemeClr>
          </a:solidFill>
        </p:grpSpPr>
        <p:sp>
          <p:nvSpPr>
            <p:cNvPr id="53" name="Freeform 111">
              <a:extLst>
                <a:ext uri="{FF2B5EF4-FFF2-40B4-BE49-F238E27FC236}">
                  <a16:creationId xmlns:a16="http://schemas.microsoft.com/office/drawing/2014/main" id="{F1FF1114-478F-4761-B280-77EDBAF279F5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Oval 37">
              <a:extLst>
                <a:ext uri="{FF2B5EF4-FFF2-40B4-BE49-F238E27FC236}">
                  <a16:creationId xmlns:a16="http://schemas.microsoft.com/office/drawing/2014/main" id="{FFDF052E-3A8F-499E-9625-69EBEA3DDF16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5" name="Rectangle 7">
            <a:extLst>
              <a:ext uri="{FF2B5EF4-FFF2-40B4-BE49-F238E27FC236}">
                <a16:creationId xmlns:a16="http://schemas.microsoft.com/office/drawing/2014/main" id="{0C8DA712-D475-46CE-8A07-AE3CED802308}"/>
              </a:ext>
            </a:extLst>
          </p:cNvPr>
          <p:cNvSpPr/>
          <p:nvPr/>
        </p:nvSpPr>
        <p:spPr>
          <a:xfrm rot="18900000">
            <a:off x="3538701" y="1881668"/>
            <a:ext cx="192481" cy="407170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B23BE8A-8BCE-4F6F-986C-10E76D00EF98}"/>
              </a:ext>
            </a:extLst>
          </p:cNvPr>
          <p:cNvSpPr/>
          <p:nvPr/>
        </p:nvSpPr>
        <p:spPr>
          <a:xfrm flipH="1">
            <a:off x="4198636" y="1153469"/>
            <a:ext cx="343907" cy="294105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0E6063AD-2623-4BEE-B618-DF9F14AFC59B}"/>
              </a:ext>
            </a:extLst>
          </p:cNvPr>
          <p:cNvGraphicFramePr/>
          <p:nvPr/>
        </p:nvGraphicFramePr>
        <p:xfrm>
          <a:off x="60691" y="1109882"/>
          <a:ext cx="5104052" cy="32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AE89E25D-3BAA-47BD-BCE9-7C58ADE10D65}"/>
              </a:ext>
            </a:extLst>
          </p:cNvPr>
          <p:cNvGrpSpPr/>
          <p:nvPr/>
        </p:nvGrpSpPr>
        <p:grpSpPr>
          <a:xfrm>
            <a:off x="548978" y="1825190"/>
            <a:ext cx="4092770" cy="1600202"/>
            <a:chOff x="861724" y="2301847"/>
            <a:chExt cx="6786851" cy="2133602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A5B5446-14CE-47E3-8B30-9AD635F9C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724" y="3444847"/>
              <a:ext cx="1348076" cy="99060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F7589C4-8874-41A9-8833-94BD1B00185E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3444847"/>
              <a:ext cx="1399489" cy="75567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8DCAEED-0078-4E35-B391-4051E83BA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6445" y="2879670"/>
              <a:ext cx="1267511" cy="1320855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DB0A45D-39F4-45A1-9EAB-DEC7D48A949C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55" y="2863822"/>
              <a:ext cx="1426645" cy="565178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D07E5A9-249A-4A58-ACE2-1A971586E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600" y="2301847"/>
              <a:ext cx="1317975" cy="1134803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3BF3834-750F-43CA-B721-26531BACF0F8}"/>
              </a:ext>
            </a:extLst>
          </p:cNvPr>
          <p:cNvSpPr/>
          <p:nvPr/>
        </p:nvSpPr>
        <p:spPr>
          <a:xfrm rot="177284" flipH="1">
            <a:off x="-13020" y="3752973"/>
            <a:ext cx="5185783" cy="1531300"/>
          </a:xfrm>
          <a:custGeom>
            <a:avLst/>
            <a:gdLst>
              <a:gd name="connsiteX0" fmla="*/ 2805314 w 6914377"/>
              <a:gd name="connsiteY0" fmla="*/ 1645 h 2041733"/>
              <a:gd name="connsiteX1" fmla="*/ 2721250 w 6914377"/>
              <a:gd name="connsiteY1" fmla="*/ 636 h 2041733"/>
              <a:gd name="connsiteX2" fmla="*/ 2202622 w 6914377"/>
              <a:gd name="connsiteY2" fmla="*/ 122555 h 2041733"/>
              <a:gd name="connsiteX3" fmla="*/ 1326116 w 6914377"/>
              <a:gd name="connsiteY3" fmla="*/ 154441 h 2041733"/>
              <a:gd name="connsiteX4" fmla="*/ 1522550 w 6914377"/>
              <a:gd name="connsiteY4" fmla="*/ 461583 h 2041733"/>
              <a:gd name="connsiteX5" fmla="*/ 2071666 w 6914377"/>
              <a:gd name="connsiteY5" fmla="*/ 491297 h 2041733"/>
              <a:gd name="connsiteX6" fmla="*/ 1406334 w 6914377"/>
              <a:gd name="connsiteY6" fmla="*/ 584238 h 2041733"/>
              <a:gd name="connsiteX7" fmla="*/ 558766 w 6914377"/>
              <a:gd name="connsiteY7" fmla="*/ 361193 h 2041733"/>
              <a:gd name="connsiteX8" fmla="*/ 1891 w 6914377"/>
              <a:gd name="connsiteY8" fmla="*/ 547775 h 2041733"/>
              <a:gd name="connsiteX9" fmla="*/ 308954 w 6914377"/>
              <a:gd name="connsiteY9" fmla="*/ 611003 h 2041733"/>
              <a:gd name="connsiteX10" fmla="*/ 211592 w 6914377"/>
              <a:gd name="connsiteY10" fmla="*/ 822955 h 2041733"/>
              <a:gd name="connsiteX11" fmla="*/ 1713243 w 6914377"/>
              <a:gd name="connsiteY11" fmla="*/ 1106125 h 2041733"/>
              <a:gd name="connsiteX12" fmla="*/ 2102232 w 6914377"/>
              <a:gd name="connsiteY12" fmla="*/ 1253373 h 2041733"/>
              <a:gd name="connsiteX13" fmla="*/ 3273082 w 6914377"/>
              <a:gd name="connsiteY13" fmla="*/ 1141812 h 2041733"/>
              <a:gd name="connsiteX14" fmla="*/ 6812554 w 6914377"/>
              <a:gd name="connsiteY14" fmla="*/ 2033235 h 2041733"/>
              <a:gd name="connsiteX15" fmla="*/ 6853224 w 6914377"/>
              <a:gd name="connsiteY15" fmla="*/ 2041733 h 2041733"/>
              <a:gd name="connsiteX16" fmla="*/ 6914377 w 6914377"/>
              <a:gd name="connsiteY16" fmla="*/ 856956 h 2041733"/>
              <a:gd name="connsiteX17" fmla="*/ 6825790 w 6914377"/>
              <a:gd name="connsiteY17" fmla="*/ 855737 h 2041733"/>
              <a:gd name="connsiteX18" fmla="*/ 4239426 w 6914377"/>
              <a:gd name="connsiteY18" fmla="*/ 657845 h 2041733"/>
              <a:gd name="connsiteX19" fmla="*/ 3471688 w 6914377"/>
              <a:gd name="connsiteY19" fmla="*/ 188732 h 2041733"/>
              <a:gd name="connsiteX20" fmla="*/ 2805314 w 6914377"/>
              <a:gd name="connsiteY20" fmla="*/ 1645 h 204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4377" h="2041733">
                <a:moveTo>
                  <a:pt x="2805314" y="1645"/>
                </a:moveTo>
                <a:cubicBezTo>
                  <a:pt x="2776410" y="-103"/>
                  <a:pt x="2748329" y="-488"/>
                  <a:pt x="2721250" y="636"/>
                </a:cubicBezTo>
                <a:cubicBezTo>
                  <a:pt x="2504618" y="9624"/>
                  <a:pt x="2326622" y="70279"/>
                  <a:pt x="2202622" y="122555"/>
                </a:cubicBezTo>
                <a:cubicBezTo>
                  <a:pt x="2029619" y="175386"/>
                  <a:pt x="1603389" y="71818"/>
                  <a:pt x="1326116" y="154441"/>
                </a:cubicBezTo>
                <a:cubicBezTo>
                  <a:pt x="1197951" y="241925"/>
                  <a:pt x="1337908" y="448576"/>
                  <a:pt x="1522550" y="461583"/>
                </a:cubicBezTo>
                <a:cubicBezTo>
                  <a:pt x="1679521" y="505002"/>
                  <a:pt x="1888628" y="481393"/>
                  <a:pt x="2071666" y="491297"/>
                </a:cubicBezTo>
                <a:cubicBezTo>
                  <a:pt x="1920641" y="604202"/>
                  <a:pt x="1628111" y="553258"/>
                  <a:pt x="1406334" y="584238"/>
                </a:cubicBezTo>
                <a:cubicBezTo>
                  <a:pt x="1090297" y="483823"/>
                  <a:pt x="874802" y="424370"/>
                  <a:pt x="558766" y="361193"/>
                </a:cubicBezTo>
                <a:cubicBezTo>
                  <a:pt x="258941" y="317878"/>
                  <a:pt x="-25986" y="341591"/>
                  <a:pt x="1891" y="547775"/>
                </a:cubicBezTo>
                <a:lnTo>
                  <a:pt x="308954" y="611003"/>
                </a:lnTo>
                <a:cubicBezTo>
                  <a:pt x="199538" y="655587"/>
                  <a:pt x="116192" y="808162"/>
                  <a:pt x="211592" y="822955"/>
                </a:cubicBezTo>
                <a:cubicBezTo>
                  <a:pt x="763036" y="887554"/>
                  <a:pt x="1184143" y="1004288"/>
                  <a:pt x="1713243" y="1106125"/>
                </a:cubicBezTo>
                <a:cubicBezTo>
                  <a:pt x="1814357" y="1147761"/>
                  <a:pt x="2012292" y="1237806"/>
                  <a:pt x="2102232" y="1253373"/>
                </a:cubicBezTo>
                <a:cubicBezTo>
                  <a:pt x="2374618" y="1271113"/>
                  <a:pt x="2865653" y="1080884"/>
                  <a:pt x="3273082" y="1141812"/>
                </a:cubicBezTo>
                <a:cubicBezTo>
                  <a:pt x="3619245" y="1173160"/>
                  <a:pt x="5706229" y="1788545"/>
                  <a:pt x="6812554" y="2033235"/>
                </a:cubicBezTo>
                <a:lnTo>
                  <a:pt x="6853224" y="2041733"/>
                </a:lnTo>
                <a:lnTo>
                  <a:pt x="6914377" y="856956"/>
                </a:lnTo>
                <a:lnTo>
                  <a:pt x="6825790" y="855737"/>
                </a:lnTo>
                <a:cubicBezTo>
                  <a:pt x="6103297" y="845623"/>
                  <a:pt x="5108740" y="825721"/>
                  <a:pt x="4239426" y="657845"/>
                </a:cubicBezTo>
                <a:cubicBezTo>
                  <a:pt x="4016146" y="443179"/>
                  <a:pt x="3724717" y="298266"/>
                  <a:pt x="3471688" y="188732"/>
                </a:cubicBezTo>
                <a:cubicBezTo>
                  <a:pt x="3250287" y="92889"/>
                  <a:pt x="3007641" y="13879"/>
                  <a:pt x="2805314" y="164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050" dirty="0"/>
          </a:p>
        </p:txBody>
      </p:sp>
      <p:sp>
        <p:nvSpPr>
          <p:cNvPr id="67" name="Oval Callout 52">
            <a:extLst>
              <a:ext uri="{FF2B5EF4-FFF2-40B4-BE49-F238E27FC236}">
                <a16:creationId xmlns:a16="http://schemas.microsoft.com/office/drawing/2014/main" id="{A0D2D336-A2F9-4EB0-96B1-A76114614B9F}"/>
              </a:ext>
            </a:extLst>
          </p:cNvPr>
          <p:cNvSpPr/>
          <p:nvPr/>
        </p:nvSpPr>
        <p:spPr>
          <a:xfrm>
            <a:off x="4060592" y="967803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8" name="Oval Callout 52">
            <a:extLst>
              <a:ext uri="{FF2B5EF4-FFF2-40B4-BE49-F238E27FC236}">
                <a16:creationId xmlns:a16="http://schemas.microsoft.com/office/drawing/2014/main" id="{EFDAA617-5B64-4AFF-B4A1-01BC5BC1AEAF}"/>
              </a:ext>
            </a:extLst>
          </p:cNvPr>
          <p:cNvSpPr/>
          <p:nvPr/>
        </p:nvSpPr>
        <p:spPr>
          <a:xfrm>
            <a:off x="3314349" y="1743321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9" name="Oval Callout 52">
            <a:extLst>
              <a:ext uri="{FF2B5EF4-FFF2-40B4-BE49-F238E27FC236}">
                <a16:creationId xmlns:a16="http://schemas.microsoft.com/office/drawing/2014/main" id="{A80D3FAE-15B7-47A2-B1FF-A000F26EC93A}"/>
              </a:ext>
            </a:extLst>
          </p:cNvPr>
          <p:cNvSpPr/>
          <p:nvPr/>
        </p:nvSpPr>
        <p:spPr>
          <a:xfrm>
            <a:off x="1658565" y="2224697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0" name="Oval Callout 52">
            <a:extLst>
              <a:ext uri="{FF2B5EF4-FFF2-40B4-BE49-F238E27FC236}">
                <a16:creationId xmlns:a16="http://schemas.microsoft.com/office/drawing/2014/main" id="{9DF90210-CE8C-4732-93F3-B3730B1E2E2E}"/>
              </a:ext>
            </a:extLst>
          </p:cNvPr>
          <p:cNvSpPr/>
          <p:nvPr/>
        </p:nvSpPr>
        <p:spPr>
          <a:xfrm>
            <a:off x="2366621" y="1395869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1" name="Oval Callout 52">
            <a:extLst>
              <a:ext uri="{FF2B5EF4-FFF2-40B4-BE49-F238E27FC236}">
                <a16:creationId xmlns:a16="http://schemas.microsoft.com/office/drawing/2014/main" id="{618147CC-DA14-4BB0-9E14-577D339A2720}"/>
              </a:ext>
            </a:extLst>
          </p:cNvPr>
          <p:cNvSpPr/>
          <p:nvPr/>
        </p:nvSpPr>
        <p:spPr>
          <a:xfrm>
            <a:off x="672650" y="1867428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BD0DC30-545B-49F4-A1A6-5FD738BFC0B8}"/>
              </a:ext>
            </a:extLst>
          </p:cNvPr>
          <p:cNvSpPr/>
          <p:nvPr/>
        </p:nvSpPr>
        <p:spPr>
          <a:xfrm>
            <a:off x="5000624" y="991925"/>
            <a:ext cx="517393" cy="517393"/>
          </a:xfrm>
          <a:prstGeom prst="ellipse">
            <a:avLst/>
          </a:prstGeom>
          <a:solidFill>
            <a:srgbClr val="70AD47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8C64D3-D471-4063-9A6D-D64EDDD74428}"/>
              </a:ext>
            </a:extLst>
          </p:cNvPr>
          <p:cNvSpPr txBox="1"/>
          <p:nvPr/>
        </p:nvSpPr>
        <p:spPr>
          <a:xfrm>
            <a:off x="5609441" y="800021"/>
            <a:ext cx="34738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Menyusun Tim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Pelaksana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Pembangunan ZI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Menuju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WBK/WBBM Unit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Tim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Penilai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Instansi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(TPI)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64F06A3-626E-45FE-A89B-BFAA5C075FAA}"/>
              </a:ext>
            </a:extLst>
          </p:cNvPr>
          <p:cNvSpPr/>
          <p:nvPr/>
        </p:nvSpPr>
        <p:spPr>
          <a:xfrm>
            <a:off x="5000628" y="1786696"/>
            <a:ext cx="517393" cy="517393"/>
          </a:xfrm>
          <a:prstGeom prst="ellipse">
            <a:avLst/>
          </a:prstGeom>
          <a:solidFill>
            <a:srgbClr val="C00000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916B44-B43C-47D1-AF9B-9D194FB06F05}"/>
              </a:ext>
            </a:extLst>
          </p:cNvPr>
          <p:cNvSpPr txBox="1"/>
          <p:nvPr/>
        </p:nvSpPr>
        <p:spPr>
          <a:xfrm>
            <a:off x="5609441" y="1566670"/>
            <a:ext cx="3473868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Tahap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Mandiri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memenuhi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eviden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Pembangunan ZI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menuju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WBK/WBBM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pendampingan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DD7E9D5-EBBC-43B3-824A-FD208BB4E27F}"/>
              </a:ext>
            </a:extLst>
          </p:cNvPr>
          <p:cNvSpPr/>
          <p:nvPr/>
        </p:nvSpPr>
        <p:spPr>
          <a:xfrm>
            <a:off x="5015372" y="2581468"/>
            <a:ext cx="517393" cy="517393"/>
          </a:xfrm>
          <a:prstGeom prst="ellipse">
            <a:avLst/>
          </a:prstGeom>
          <a:solidFill>
            <a:srgbClr val="F79646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1547258-5276-4BC0-AC8E-310DAD528C87}"/>
              </a:ext>
            </a:extLst>
          </p:cNvPr>
          <p:cNvSpPr txBox="1"/>
          <p:nvPr/>
        </p:nvSpPr>
        <p:spPr>
          <a:xfrm>
            <a:off x="5667848" y="2570488"/>
            <a:ext cx="329296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Mengusulkan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PIC Admin Unit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Kerja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F61500A-1E4C-4D6E-820C-E35794D9376B}"/>
              </a:ext>
            </a:extLst>
          </p:cNvPr>
          <p:cNvSpPr/>
          <p:nvPr/>
        </p:nvSpPr>
        <p:spPr>
          <a:xfrm>
            <a:off x="5030125" y="3243507"/>
            <a:ext cx="517393" cy="517393"/>
          </a:xfrm>
          <a:prstGeom prst="ellipse">
            <a:avLst/>
          </a:prstGeom>
          <a:solidFill>
            <a:srgbClr val="A5A5A5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99AD7D-6271-4445-9B2A-C02D4F8B14D5}"/>
              </a:ext>
            </a:extLst>
          </p:cNvPr>
          <p:cNvSpPr txBox="1"/>
          <p:nvPr/>
        </p:nvSpPr>
        <p:spPr>
          <a:xfrm>
            <a:off x="5697069" y="3141371"/>
            <a:ext cx="3293236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Tahap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Pendampingan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Biro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Ortala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Tim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Penilai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Instansi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(TPI)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Inspektorat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Jenderal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92C6109-BE5A-46C3-8EE9-B1FDA114F4D7}"/>
              </a:ext>
            </a:extLst>
          </p:cNvPr>
          <p:cNvSpPr/>
          <p:nvPr/>
        </p:nvSpPr>
        <p:spPr>
          <a:xfrm>
            <a:off x="5059616" y="3979286"/>
            <a:ext cx="517393" cy="517393"/>
          </a:xfrm>
          <a:prstGeom prst="ellipse">
            <a:avLst/>
          </a:prstGeom>
          <a:solidFill>
            <a:srgbClr val="FFC000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6D353F-94B4-4C2C-A39A-2F974C716AC1}"/>
              </a:ext>
            </a:extLst>
          </p:cNvPr>
          <p:cNvSpPr txBox="1"/>
          <p:nvPr/>
        </p:nvSpPr>
        <p:spPr>
          <a:xfrm>
            <a:off x="5697069" y="3948849"/>
            <a:ext cx="3293236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LKE Pembangunan ZI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menuju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WBK/WBBM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melaui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Simonev-Rbdagri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V.3.0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2" name="Rectangle 30">
            <a:extLst>
              <a:ext uri="{FF2B5EF4-FFF2-40B4-BE49-F238E27FC236}">
                <a16:creationId xmlns:a16="http://schemas.microsoft.com/office/drawing/2014/main" id="{9AD77501-ABD7-456F-BDDB-9A7FD74AC306}"/>
              </a:ext>
            </a:extLst>
          </p:cNvPr>
          <p:cNvSpPr/>
          <p:nvPr/>
        </p:nvSpPr>
        <p:spPr>
          <a:xfrm>
            <a:off x="867914" y="2066627"/>
            <a:ext cx="237907" cy="23721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83" name="Rounded Rectangle 6">
            <a:extLst>
              <a:ext uri="{FF2B5EF4-FFF2-40B4-BE49-F238E27FC236}">
                <a16:creationId xmlns:a16="http://schemas.microsoft.com/office/drawing/2014/main" id="{3CBDC3A1-2810-4D41-94AD-1F4CCBE206F4}"/>
              </a:ext>
            </a:extLst>
          </p:cNvPr>
          <p:cNvSpPr/>
          <p:nvPr/>
        </p:nvSpPr>
        <p:spPr>
          <a:xfrm>
            <a:off x="2541761" y="1570082"/>
            <a:ext cx="259499" cy="263829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0CC156A-3C71-422F-AD0D-3D202094B321}"/>
              </a:ext>
            </a:extLst>
          </p:cNvPr>
          <p:cNvSpPr/>
          <p:nvPr/>
        </p:nvSpPr>
        <p:spPr>
          <a:xfrm>
            <a:off x="5030116" y="4724014"/>
            <a:ext cx="517393" cy="517393"/>
          </a:xfrm>
          <a:prstGeom prst="ellipse">
            <a:avLst/>
          </a:prstGeom>
          <a:solidFill>
            <a:srgbClr val="5B9BD5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cs typeface="Arial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C4FC7E-36DE-4029-A132-6F38013BC20B}"/>
              </a:ext>
            </a:extLst>
          </p:cNvPr>
          <p:cNvSpPr txBox="1"/>
          <p:nvPr/>
        </p:nvSpPr>
        <p:spPr>
          <a:xfrm>
            <a:off x="5697069" y="4783296"/>
            <a:ext cx="32932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81000" rIns="81000" rtlCol="0">
            <a:spAutoFit/>
          </a:bodyPr>
          <a:lstStyle/>
          <a:p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Tahap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Evaluasi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level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satker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TPI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Tahap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Penilaian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TPN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6" name="Oval Callout 52">
            <a:extLst>
              <a:ext uri="{FF2B5EF4-FFF2-40B4-BE49-F238E27FC236}">
                <a16:creationId xmlns:a16="http://schemas.microsoft.com/office/drawing/2014/main" id="{283958A1-1146-48B1-9515-88F6C1E2AE2D}"/>
              </a:ext>
            </a:extLst>
          </p:cNvPr>
          <p:cNvSpPr/>
          <p:nvPr/>
        </p:nvSpPr>
        <p:spPr>
          <a:xfrm>
            <a:off x="56583" y="2567461"/>
            <a:ext cx="620000" cy="620069"/>
          </a:xfrm>
          <a:prstGeom prst="wedgeEllipseCallout">
            <a:avLst>
              <a:gd name="adj1" fmla="val 34241"/>
              <a:gd name="adj2" fmla="val 6661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7" name="Rectangle 16">
            <a:extLst>
              <a:ext uri="{FF2B5EF4-FFF2-40B4-BE49-F238E27FC236}">
                <a16:creationId xmlns:a16="http://schemas.microsoft.com/office/drawing/2014/main" id="{A3BF9409-B8A3-4248-8364-88B8F09E184B}"/>
              </a:ext>
            </a:extLst>
          </p:cNvPr>
          <p:cNvSpPr/>
          <p:nvPr/>
        </p:nvSpPr>
        <p:spPr>
          <a:xfrm rot="2700000">
            <a:off x="250903" y="2695489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grpSp>
        <p:nvGrpSpPr>
          <p:cNvPr id="88" name="Group 110">
            <a:extLst>
              <a:ext uri="{FF2B5EF4-FFF2-40B4-BE49-F238E27FC236}">
                <a16:creationId xmlns:a16="http://schemas.microsoft.com/office/drawing/2014/main" id="{7D9B4CFE-4AB7-46A3-B14D-156CCA5DC6A9}"/>
              </a:ext>
            </a:extLst>
          </p:cNvPr>
          <p:cNvGrpSpPr/>
          <p:nvPr/>
        </p:nvGrpSpPr>
        <p:grpSpPr>
          <a:xfrm>
            <a:off x="1801541" y="2341072"/>
            <a:ext cx="323475" cy="381970"/>
            <a:chOff x="4835382" y="73243"/>
            <a:chExt cx="2920830" cy="3227535"/>
          </a:xfrm>
          <a:solidFill>
            <a:schemeClr val="bg1">
              <a:lumMod val="95000"/>
            </a:schemeClr>
          </a:solidFill>
        </p:grpSpPr>
        <p:sp>
          <p:nvSpPr>
            <p:cNvPr id="89" name="Freeform 111">
              <a:extLst>
                <a:ext uri="{FF2B5EF4-FFF2-40B4-BE49-F238E27FC236}">
                  <a16:creationId xmlns:a16="http://schemas.microsoft.com/office/drawing/2014/main" id="{89070961-B4F4-4517-89B8-62F8990F761E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0" name="Oval 37">
              <a:extLst>
                <a:ext uri="{FF2B5EF4-FFF2-40B4-BE49-F238E27FC236}">
                  <a16:creationId xmlns:a16="http://schemas.microsoft.com/office/drawing/2014/main" id="{05D78348-8B3B-489E-9516-C0EE1E94C262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91" name="Rectangle 7">
            <a:extLst>
              <a:ext uri="{FF2B5EF4-FFF2-40B4-BE49-F238E27FC236}">
                <a16:creationId xmlns:a16="http://schemas.microsoft.com/office/drawing/2014/main" id="{1841114A-8C9F-4F70-958E-BD29AF45D13E}"/>
              </a:ext>
            </a:extLst>
          </p:cNvPr>
          <p:cNvSpPr/>
          <p:nvPr/>
        </p:nvSpPr>
        <p:spPr>
          <a:xfrm rot="18900000">
            <a:off x="3538702" y="1881669"/>
            <a:ext cx="192481" cy="407170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3A32AB8F-E842-461A-A2C4-BCA497DD7CB3}"/>
              </a:ext>
            </a:extLst>
          </p:cNvPr>
          <p:cNvSpPr/>
          <p:nvPr/>
        </p:nvSpPr>
        <p:spPr>
          <a:xfrm flipH="1">
            <a:off x="4198637" y="1153470"/>
            <a:ext cx="343907" cy="294105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3DD0A1A0-BE5E-48A1-B181-C4D256C8C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1528" y="136491"/>
            <a:ext cx="841825" cy="8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2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/>
          <p:nvPr/>
        </p:nvSpPr>
        <p:spPr>
          <a:xfrm>
            <a:off x="0" y="2283718"/>
            <a:ext cx="9144000" cy="7092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grpSp>
        <p:nvGrpSpPr>
          <p:cNvPr id="292" name="Google Shape;292;p29"/>
          <p:cNvGrpSpPr/>
          <p:nvPr/>
        </p:nvGrpSpPr>
        <p:grpSpPr>
          <a:xfrm>
            <a:off x="3535444" y="1289355"/>
            <a:ext cx="1972660" cy="3407324"/>
            <a:chOff x="2627784" y="1825002"/>
            <a:chExt cx="1198166" cy="2069560"/>
          </a:xfrm>
        </p:grpSpPr>
        <p:sp>
          <p:nvSpPr>
            <p:cNvPr id="293" name="Google Shape;293;p29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</a:endParaRPr>
            </a:p>
          </p:txBody>
        </p:sp>
        <p:grpSp>
          <p:nvGrpSpPr>
            <p:cNvPr id="295" name="Google Shape;295;p29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96" name="Google Shape;296;p29"/>
              <p:cNvSpPr/>
              <p:nvPr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7F7F7F"/>
                  </a:gs>
                  <a:gs pos="100000">
                    <a:srgbClr val="BFBFBF"/>
                  </a:gs>
                </a:gsLst>
                <a:lin ang="10800000" scaled="0"/>
              </a:gradFill>
              <a:ln w="25400" cap="flat" cmpd="sng">
                <a:solidFill>
                  <a:srgbClr val="26262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Google Shape;297;p29"/>
              <p:cNvSpPr/>
              <p:nvPr/>
            </p:nvSpPr>
            <p:spPr>
              <a:xfrm>
                <a:off x="2505251" y="5208531"/>
                <a:ext cx="87734" cy="97215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9525" cap="flat" cmpd="sng">
                <a:solidFill>
                  <a:srgbClr val="B0B0B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98" name="Google Shape;298;p29"/>
          <p:cNvSpPr/>
          <p:nvPr/>
        </p:nvSpPr>
        <p:spPr>
          <a:xfrm>
            <a:off x="3653463" y="1572998"/>
            <a:ext cx="1736623" cy="27382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600"/>
          </a:p>
        </p:txBody>
      </p:sp>
      <p:sp>
        <p:nvSpPr>
          <p:cNvPr id="299" name="Google Shape;299;p29"/>
          <p:cNvSpPr/>
          <p:nvPr/>
        </p:nvSpPr>
        <p:spPr>
          <a:xfrm>
            <a:off x="3653463" y="2283717"/>
            <a:ext cx="1736623" cy="709299"/>
          </a:xfrm>
          <a:prstGeom prst="rect">
            <a:avLst/>
          </a:prstGeom>
          <a:solidFill>
            <a:srgbClr val="EB4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3702695" y="1779662"/>
            <a:ext cx="433093" cy="433093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3702695" y="2403731"/>
            <a:ext cx="433093" cy="433093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02" name="Google Shape;302;p29"/>
          <p:cNvSpPr/>
          <p:nvPr/>
        </p:nvSpPr>
        <p:spPr>
          <a:xfrm>
            <a:off x="3702695" y="3027800"/>
            <a:ext cx="433093" cy="43309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03" name="Google Shape;303;p29"/>
          <p:cNvSpPr/>
          <p:nvPr/>
        </p:nvSpPr>
        <p:spPr>
          <a:xfrm>
            <a:off x="3702695" y="3651870"/>
            <a:ext cx="433093" cy="433093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04" name="Google Shape;304;p29"/>
          <p:cNvSpPr/>
          <p:nvPr/>
        </p:nvSpPr>
        <p:spPr>
          <a:xfrm>
            <a:off x="3818226" y="3786004"/>
            <a:ext cx="212535" cy="16325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797B4F"/>
              </a:solidFill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3823767" y="1894163"/>
            <a:ext cx="216082" cy="18647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5439" y="26278"/>
                </a:moveTo>
                <a:cubicBezTo>
                  <a:pt x="22639" y="26278"/>
                  <a:pt x="20370" y="28908"/>
                  <a:pt x="20370" y="32152"/>
                </a:cubicBezTo>
                <a:cubicBezTo>
                  <a:pt x="20370" y="35396"/>
                  <a:pt x="22639" y="38026"/>
                  <a:pt x="25439" y="38026"/>
                </a:cubicBezTo>
                <a:cubicBezTo>
                  <a:pt x="28238" y="38026"/>
                  <a:pt x="30508" y="35396"/>
                  <a:pt x="30508" y="32152"/>
                </a:cubicBezTo>
                <a:cubicBezTo>
                  <a:pt x="30508" y="28908"/>
                  <a:pt x="28238" y="26278"/>
                  <a:pt x="25439" y="26278"/>
                </a:cubicBezTo>
                <a:close/>
                <a:moveTo>
                  <a:pt x="58796" y="12078"/>
                </a:moveTo>
                <a:cubicBezTo>
                  <a:pt x="53039" y="12078"/>
                  <a:pt x="48372" y="17486"/>
                  <a:pt x="48372" y="24157"/>
                </a:cubicBezTo>
                <a:cubicBezTo>
                  <a:pt x="48372" y="30828"/>
                  <a:pt x="53039" y="36236"/>
                  <a:pt x="58796" y="36236"/>
                </a:cubicBezTo>
                <a:cubicBezTo>
                  <a:pt x="64553" y="36236"/>
                  <a:pt x="69220" y="30828"/>
                  <a:pt x="69220" y="24157"/>
                </a:cubicBezTo>
                <a:cubicBezTo>
                  <a:pt x="69220" y="17486"/>
                  <a:pt x="64553" y="12078"/>
                  <a:pt x="58796" y="12078"/>
                </a:cubicBezTo>
                <a:close/>
                <a:moveTo>
                  <a:pt x="58796" y="0"/>
                </a:moveTo>
                <a:cubicBezTo>
                  <a:pt x="70310" y="0"/>
                  <a:pt x="79644" y="10815"/>
                  <a:pt x="79644" y="24157"/>
                </a:cubicBezTo>
                <a:cubicBezTo>
                  <a:pt x="79644" y="33739"/>
                  <a:pt x="74829" y="42019"/>
                  <a:pt x="67818" y="45846"/>
                </a:cubicBezTo>
                <a:lnTo>
                  <a:pt x="82063" y="45846"/>
                </a:lnTo>
                <a:cubicBezTo>
                  <a:pt x="87953" y="45846"/>
                  <a:pt x="92729" y="51379"/>
                  <a:pt x="92729" y="58205"/>
                </a:cubicBezTo>
                <a:lnTo>
                  <a:pt x="92729" y="63301"/>
                </a:lnTo>
                <a:lnTo>
                  <a:pt x="98373" y="63301"/>
                </a:lnTo>
                <a:cubicBezTo>
                  <a:pt x="99719" y="63301"/>
                  <a:pt x="100844" y="64392"/>
                  <a:pt x="101072" y="65867"/>
                </a:cubicBezTo>
                <a:lnTo>
                  <a:pt x="120000" y="47629"/>
                </a:lnTo>
                <a:lnTo>
                  <a:pt x="120000" y="118217"/>
                </a:lnTo>
                <a:lnTo>
                  <a:pt x="101072" y="99978"/>
                </a:lnTo>
                <a:cubicBezTo>
                  <a:pt x="100844" y="101453"/>
                  <a:pt x="99719" y="102544"/>
                  <a:pt x="98373" y="102544"/>
                </a:cubicBezTo>
                <a:lnTo>
                  <a:pt x="92729" y="102544"/>
                </a:lnTo>
                <a:lnTo>
                  <a:pt x="92729" y="107640"/>
                </a:lnTo>
                <a:cubicBezTo>
                  <a:pt x="92729" y="114466"/>
                  <a:pt x="87953" y="120000"/>
                  <a:pt x="82063" y="120000"/>
                </a:cubicBezTo>
                <a:lnTo>
                  <a:pt x="10665" y="120000"/>
                </a:lnTo>
                <a:cubicBezTo>
                  <a:pt x="4775" y="120000"/>
                  <a:pt x="0" y="114466"/>
                  <a:pt x="0" y="107640"/>
                </a:cubicBezTo>
                <a:lnTo>
                  <a:pt x="0" y="58205"/>
                </a:lnTo>
                <a:cubicBezTo>
                  <a:pt x="0" y="51379"/>
                  <a:pt x="4775" y="45846"/>
                  <a:pt x="10665" y="45846"/>
                </a:cubicBezTo>
                <a:lnTo>
                  <a:pt x="20167" y="45846"/>
                </a:lnTo>
                <a:cubicBezTo>
                  <a:pt x="15632" y="43527"/>
                  <a:pt x="12479" y="38266"/>
                  <a:pt x="12479" y="32152"/>
                </a:cubicBezTo>
                <a:cubicBezTo>
                  <a:pt x="12479" y="23858"/>
                  <a:pt x="18281" y="17135"/>
                  <a:pt x="25439" y="17135"/>
                </a:cubicBezTo>
                <a:cubicBezTo>
                  <a:pt x="32597" y="17135"/>
                  <a:pt x="38399" y="23858"/>
                  <a:pt x="38399" y="32152"/>
                </a:cubicBezTo>
                <a:cubicBezTo>
                  <a:pt x="38399" y="38266"/>
                  <a:pt x="35246" y="43527"/>
                  <a:pt x="30711" y="45846"/>
                </a:cubicBezTo>
                <a:lnTo>
                  <a:pt x="49774" y="45846"/>
                </a:lnTo>
                <a:cubicBezTo>
                  <a:pt x="42762" y="42019"/>
                  <a:pt x="37948" y="33739"/>
                  <a:pt x="37948" y="24157"/>
                </a:cubicBezTo>
                <a:cubicBezTo>
                  <a:pt x="37948" y="10815"/>
                  <a:pt x="47282" y="0"/>
                  <a:pt x="587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797B4F"/>
              </a:solidFill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3812048" y="2555865"/>
            <a:ext cx="224890" cy="1478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797B4F"/>
              </a:solidFill>
            </a:endParaRPr>
          </a:p>
        </p:txBody>
      </p:sp>
      <p:sp>
        <p:nvSpPr>
          <p:cNvPr id="307" name="Google Shape;307;p29"/>
          <p:cNvSpPr/>
          <p:nvPr/>
        </p:nvSpPr>
        <p:spPr>
          <a:xfrm rot="2700000">
            <a:off x="3847577" y="3110596"/>
            <a:ext cx="153833" cy="27579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41" y="0"/>
                </a:moveTo>
                <a:cubicBezTo>
                  <a:pt x="68312" y="142"/>
                  <a:pt x="77049" y="3617"/>
                  <a:pt x="77802" y="9249"/>
                </a:cubicBezTo>
                <a:cubicBezTo>
                  <a:pt x="79731" y="16341"/>
                  <a:pt x="68983" y="18083"/>
                  <a:pt x="72034" y="26607"/>
                </a:cubicBezTo>
                <a:lnTo>
                  <a:pt x="120000" y="26607"/>
                </a:lnTo>
                <a:lnTo>
                  <a:pt x="120000" y="53320"/>
                </a:lnTo>
                <a:cubicBezTo>
                  <a:pt x="105180" y="54850"/>
                  <a:pt x="101982" y="49006"/>
                  <a:pt x="89415" y="50069"/>
                </a:cubicBezTo>
                <a:cubicBezTo>
                  <a:pt x="79319" y="50489"/>
                  <a:pt x="73089" y="55363"/>
                  <a:pt x="72833" y="59977"/>
                </a:cubicBezTo>
                <a:cubicBezTo>
                  <a:pt x="73004" y="64029"/>
                  <a:pt x="79442" y="70012"/>
                  <a:pt x="91464" y="70060"/>
                </a:cubicBezTo>
                <a:cubicBezTo>
                  <a:pt x="106013" y="69226"/>
                  <a:pt x="103877" y="65247"/>
                  <a:pt x="120000" y="65606"/>
                </a:cubicBezTo>
                <a:lnTo>
                  <a:pt x="120000" y="93541"/>
                </a:lnTo>
                <a:lnTo>
                  <a:pt x="70059" y="93541"/>
                </a:lnTo>
                <a:cubicBezTo>
                  <a:pt x="69329" y="102697"/>
                  <a:pt x="76533" y="101447"/>
                  <a:pt x="78036" y="109608"/>
                </a:cubicBezTo>
                <a:cubicBezTo>
                  <a:pt x="77950" y="116314"/>
                  <a:pt x="67224" y="119904"/>
                  <a:pt x="59959" y="120000"/>
                </a:cubicBezTo>
                <a:cubicBezTo>
                  <a:pt x="51687" y="119857"/>
                  <a:pt x="42950" y="116382"/>
                  <a:pt x="42197" y="110750"/>
                </a:cubicBezTo>
                <a:cubicBezTo>
                  <a:pt x="40279" y="103699"/>
                  <a:pt x="50892" y="101936"/>
                  <a:pt x="47995" y="93541"/>
                </a:cubicBezTo>
                <a:lnTo>
                  <a:pt x="0" y="93541"/>
                </a:lnTo>
                <a:lnTo>
                  <a:pt x="0" y="66075"/>
                </a:lnTo>
                <a:cubicBezTo>
                  <a:pt x="15368" y="64341"/>
                  <a:pt x="18478" y="70364"/>
                  <a:pt x="31219" y="69286"/>
                </a:cubicBezTo>
                <a:cubicBezTo>
                  <a:pt x="41315" y="68866"/>
                  <a:pt x="47545" y="63992"/>
                  <a:pt x="47801" y="59379"/>
                </a:cubicBezTo>
                <a:cubicBezTo>
                  <a:pt x="47631" y="55326"/>
                  <a:pt x="41193" y="49343"/>
                  <a:pt x="29171" y="49296"/>
                </a:cubicBezTo>
                <a:cubicBezTo>
                  <a:pt x="14433" y="50140"/>
                  <a:pt x="16816" y="54212"/>
                  <a:pt x="0" y="53739"/>
                </a:cubicBezTo>
                <a:lnTo>
                  <a:pt x="0" y="26607"/>
                </a:lnTo>
                <a:lnTo>
                  <a:pt x="49932" y="26607"/>
                </a:lnTo>
                <a:cubicBezTo>
                  <a:pt x="50748" y="17288"/>
                  <a:pt x="43474" y="18596"/>
                  <a:pt x="41963" y="10391"/>
                </a:cubicBezTo>
                <a:cubicBezTo>
                  <a:pt x="42049" y="3685"/>
                  <a:pt x="52775" y="95"/>
                  <a:pt x="60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grpSp>
        <p:nvGrpSpPr>
          <p:cNvPr id="308" name="Google Shape;308;p29"/>
          <p:cNvGrpSpPr/>
          <p:nvPr/>
        </p:nvGrpSpPr>
        <p:grpSpPr>
          <a:xfrm>
            <a:off x="4112007" y="2399188"/>
            <a:ext cx="1359522" cy="537931"/>
            <a:chOff x="803640" y="3405699"/>
            <a:chExt cx="2059657" cy="537931"/>
          </a:xfrm>
        </p:grpSpPr>
        <p:sp>
          <p:nvSpPr>
            <p:cNvPr id="309" name="Google Shape;309;p29"/>
            <p:cNvSpPr txBox="1"/>
            <p:nvPr/>
          </p:nvSpPr>
          <p:spPr>
            <a:xfrm>
              <a:off x="803640" y="3574298"/>
              <a:ext cx="20596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900" dirty="0" err="1">
                  <a:solidFill>
                    <a:schemeClr val="bg1"/>
                  </a:solidFill>
                </a:rPr>
                <a:t>Pokja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dan</a:t>
              </a:r>
              <a:r>
                <a:rPr lang="en-US" sz="900" dirty="0">
                  <a:solidFill>
                    <a:schemeClr val="bg1"/>
                  </a:solidFill>
                </a:rPr>
                <a:t> Unit </a:t>
              </a:r>
              <a:r>
                <a:rPr lang="en-US" sz="900" dirty="0" err="1">
                  <a:solidFill>
                    <a:schemeClr val="bg1"/>
                  </a:solidFill>
                </a:rPr>
                <a:t>Kerja</a:t>
              </a:r>
              <a:r>
                <a:rPr lang="en-US" sz="900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310" name="Google Shape;310;p29"/>
            <p:cNvSpPr txBox="1"/>
            <p:nvPr/>
          </p:nvSpPr>
          <p:spPr>
            <a:xfrm>
              <a:off x="803640" y="3405699"/>
              <a:ext cx="205965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900" b="1" dirty="0" err="1">
                  <a:solidFill>
                    <a:srgbClr val="FFFFFF"/>
                  </a:solidFill>
                </a:rPr>
                <a:t>Pelaporan</a:t>
              </a:r>
              <a:r>
                <a:rPr lang="en-US" sz="900" b="1" dirty="0">
                  <a:solidFill>
                    <a:srgbClr val="FFFFFF"/>
                  </a:solidFill>
                </a:rPr>
                <a:t> PMPRB</a:t>
              </a:r>
              <a:endParaRPr sz="9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1" name="Google Shape;311;p29"/>
          <p:cNvGrpSpPr/>
          <p:nvPr/>
        </p:nvGrpSpPr>
        <p:grpSpPr>
          <a:xfrm>
            <a:off x="4112007" y="1730796"/>
            <a:ext cx="1359522" cy="526781"/>
            <a:chOff x="803640" y="3362835"/>
            <a:chExt cx="2059657" cy="526781"/>
          </a:xfrm>
        </p:grpSpPr>
        <p:sp>
          <p:nvSpPr>
            <p:cNvPr id="312" name="Google Shape;312;p29"/>
            <p:cNvSpPr txBox="1"/>
            <p:nvPr/>
          </p:nvSpPr>
          <p:spPr>
            <a:xfrm>
              <a:off x="803640" y="3520284"/>
              <a:ext cx="20596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900" dirty="0" err="1">
                  <a:solidFill>
                    <a:schemeClr val="bg2">
                      <a:lumMod val="50000"/>
                    </a:schemeClr>
                  </a:solidFill>
                </a:rPr>
                <a:t>Pokja</a:t>
              </a:r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900" dirty="0" err="1">
                  <a:solidFill>
                    <a:schemeClr val="bg2">
                      <a:lumMod val="50000"/>
                    </a:schemeClr>
                  </a:solidFill>
                </a:rPr>
                <a:t>dan</a:t>
              </a:r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</a:rPr>
                <a:t> Unit </a:t>
              </a:r>
              <a:r>
                <a:rPr lang="en-US" sz="900" dirty="0" err="1">
                  <a:solidFill>
                    <a:schemeClr val="bg2">
                      <a:lumMod val="50000"/>
                    </a:schemeClr>
                  </a:solidFill>
                </a:rPr>
                <a:t>Kerja</a:t>
              </a:r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313" name="Google Shape;313;p29"/>
            <p:cNvSpPr txBox="1"/>
            <p:nvPr/>
          </p:nvSpPr>
          <p:spPr>
            <a:xfrm>
              <a:off x="803640" y="3362835"/>
              <a:ext cx="205965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900" b="1" dirty="0">
                  <a:solidFill>
                    <a:schemeClr val="bg2">
                      <a:lumMod val="50000"/>
                    </a:schemeClr>
                  </a:solidFill>
                </a:rPr>
                <a:t>Media </a:t>
              </a:r>
              <a:r>
                <a:rPr lang="en-US" sz="900" b="1" dirty="0" err="1">
                  <a:solidFill>
                    <a:schemeClr val="bg2">
                      <a:lumMod val="50000"/>
                    </a:schemeClr>
                  </a:solidFill>
                </a:rPr>
                <a:t>Informasi</a:t>
              </a:r>
              <a:endParaRPr sz="9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14" name="Google Shape;314;p29"/>
          <p:cNvGrpSpPr/>
          <p:nvPr/>
        </p:nvGrpSpPr>
        <p:grpSpPr>
          <a:xfrm>
            <a:off x="4112007" y="2978714"/>
            <a:ext cx="1359522" cy="526781"/>
            <a:chOff x="803640" y="3362835"/>
            <a:chExt cx="2059657" cy="526781"/>
          </a:xfrm>
        </p:grpSpPr>
        <p:sp>
          <p:nvSpPr>
            <p:cNvPr id="315" name="Google Shape;315;p29"/>
            <p:cNvSpPr txBox="1"/>
            <p:nvPr/>
          </p:nvSpPr>
          <p:spPr>
            <a:xfrm>
              <a:off x="803640" y="3520284"/>
              <a:ext cx="20596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900" dirty="0" err="1">
                  <a:solidFill>
                    <a:schemeClr val="bg2">
                      <a:lumMod val="50000"/>
                    </a:schemeClr>
                  </a:solidFill>
                </a:rPr>
                <a:t>Pokja</a:t>
              </a:r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900" dirty="0" err="1">
                  <a:solidFill>
                    <a:schemeClr val="bg2">
                      <a:lumMod val="50000"/>
                    </a:schemeClr>
                  </a:solidFill>
                </a:rPr>
                <a:t>dan</a:t>
              </a:r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</a:rPr>
                <a:t> Unit </a:t>
              </a:r>
              <a:r>
                <a:rPr lang="en-US" sz="900" dirty="0" err="1">
                  <a:solidFill>
                    <a:schemeClr val="bg2">
                      <a:lumMod val="50000"/>
                    </a:schemeClr>
                  </a:solidFill>
                </a:rPr>
                <a:t>Kerja</a:t>
              </a:r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sz="9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16" name="Google Shape;316;p29"/>
            <p:cNvSpPr txBox="1"/>
            <p:nvPr/>
          </p:nvSpPr>
          <p:spPr>
            <a:xfrm>
              <a:off x="803640" y="3362835"/>
              <a:ext cx="205965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900" b="1" dirty="0" err="1">
                  <a:solidFill>
                    <a:schemeClr val="bg2">
                      <a:lumMod val="50000"/>
                    </a:schemeClr>
                  </a:solidFill>
                </a:rPr>
                <a:t>Pelaporan</a:t>
              </a:r>
              <a:r>
                <a:rPr lang="en-US" sz="900" b="1" dirty="0">
                  <a:solidFill>
                    <a:schemeClr val="bg2">
                      <a:lumMod val="50000"/>
                    </a:schemeClr>
                  </a:solidFill>
                </a:rPr>
                <a:t> PMPZI</a:t>
              </a:r>
              <a:endParaRPr sz="9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319" name="Google Shape;319;p29"/>
          <p:cNvSpPr txBox="1"/>
          <p:nvPr/>
        </p:nvSpPr>
        <p:spPr>
          <a:xfrm>
            <a:off x="4112007" y="3478114"/>
            <a:ext cx="135952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Monitoring </a:t>
            </a:r>
            <a:r>
              <a:rPr lang="en-US" sz="900" b="1" dirty="0" err="1">
                <a:solidFill>
                  <a:schemeClr val="bg2">
                    <a:lumMod val="50000"/>
                  </a:schemeClr>
                </a:solidFill>
              </a:rPr>
              <a:t>dan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900" b="1" dirty="0" err="1">
                <a:solidFill>
                  <a:schemeClr val="bg2">
                    <a:lumMod val="50000"/>
                  </a:schemeClr>
                </a:solidFill>
              </a:rPr>
              <a:t>Evaluasi</a:t>
            </a:r>
            <a:endParaRPr sz="9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58356" y="2283717"/>
            <a:ext cx="33956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id-ID" sz="1200" b="1" dirty="0">
                <a:solidFill>
                  <a:schemeClr val="bg1"/>
                </a:solidFill>
              </a:rPr>
              <a:t>Monitoring </a:t>
            </a:r>
            <a:r>
              <a:rPr lang="en-US" sz="1200" b="1" dirty="0">
                <a:solidFill>
                  <a:schemeClr val="bg1"/>
                </a:solidFill>
              </a:rPr>
              <a:t>dan </a:t>
            </a:r>
            <a:r>
              <a:rPr lang="en-US" sz="1200" b="1" dirty="0" err="1">
                <a:solidFill>
                  <a:schemeClr val="bg1"/>
                </a:solidFill>
              </a:rPr>
              <a:t>evaluasi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id-ID" sz="1200" b="1" dirty="0">
                <a:solidFill>
                  <a:schemeClr val="bg1"/>
                </a:solidFill>
              </a:rPr>
              <a:t>Pelaksanaan Reformasi Birokrasi di Lingkungan </a:t>
            </a:r>
            <a:endParaRPr lang="en-US" sz="1200" b="1" dirty="0">
              <a:solidFill>
                <a:schemeClr val="bg1"/>
              </a:solidFill>
            </a:endParaRPr>
          </a:p>
          <a:p>
            <a:pPr lvl="0"/>
            <a:r>
              <a:rPr lang="id-ID" sz="1200" b="1" dirty="0">
                <a:solidFill>
                  <a:schemeClr val="bg1"/>
                </a:solidFill>
              </a:rPr>
              <a:t>Kementerian Dalam Negeri: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1" name="Google Shape;321;p29"/>
          <p:cNvSpPr txBox="1"/>
          <p:nvPr/>
        </p:nvSpPr>
        <p:spPr>
          <a:xfrm>
            <a:off x="5674232" y="2271962"/>
            <a:ext cx="35561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Monitoring dan </a:t>
            </a:r>
            <a:r>
              <a:rPr lang="en-US" sz="1200" b="1" dirty="0" err="1">
                <a:solidFill>
                  <a:schemeClr val="bg1"/>
                </a:solidFill>
              </a:rPr>
              <a:t>Evaluasi</a:t>
            </a:r>
            <a:r>
              <a:rPr lang="en-US" sz="1200" b="1" dirty="0">
                <a:solidFill>
                  <a:schemeClr val="bg1"/>
                </a:solidFill>
              </a:rPr>
              <a:t> Pembangunan ZI </a:t>
            </a:r>
            <a:r>
              <a:rPr lang="en-US" sz="1200" b="1" dirty="0" err="1">
                <a:solidFill>
                  <a:schemeClr val="bg1"/>
                </a:solidFill>
              </a:rPr>
              <a:t>menuju</a:t>
            </a:r>
            <a:r>
              <a:rPr lang="en-US" sz="1200" b="1" dirty="0">
                <a:solidFill>
                  <a:schemeClr val="bg1"/>
                </a:solidFill>
              </a:rPr>
              <a:t> WBK/WBBM</a:t>
            </a:r>
            <a:r>
              <a:rPr lang="id-ID" sz="1200" b="1" dirty="0">
                <a:solidFill>
                  <a:schemeClr val="bg1"/>
                </a:solidFill>
              </a:rPr>
              <a:t>di Lingkungan Kementerian Dalam Negeri: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61315" y="2981339"/>
            <a:ext cx="327638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Monitoring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dan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Evaluasi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 pelaksanan reformasi birokrasi di lingkungan Kementerian Dalam Negeri, dilakukan secara periodik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perbulan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melalui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program/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kegiatan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percepatan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, rapat-rapat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, FGD yang 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pembahasan mengenai perkembangan pelaksanaan reformasi birokrasi di lingkungan Kementerian Dalam Negeri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dengan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basis data/</a:t>
            </a:r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evidence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yang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diinput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dalam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2">
                    <a:lumMod val="50000"/>
                  </a:schemeClr>
                </a:solidFill>
              </a:rPr>
              <a:t>Simonev-RBdagri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didamping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olehTim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Evaluasi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Penilaian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Mandiri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Reformasi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Birokrasi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3" name="Google Shape;323;p29"/>
          <p:cNvSpPr txBox="1"/>
          <p:nvPr/>
        </p:nvSpPr>
        <p:spPr>
          <a:xfrm>
            <a:off x="5705844" y="2977203"/>
            <a:ext cx="343815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Kegiatan evaluasi perkembangan pelaksanaan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pembangunan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ZI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menuju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WBK dan WBBM 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di lingkungan Kementerian Dalam Negeri akan dilakukan secara berkala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perbulan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 melalui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program/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kegiatan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percepatan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, rapat-rapat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, FGD yang 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pembahasan mengenai perkembangan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nya</a:t>
            </a:r>
            <a:r>
              <a:rPr lang="id-ID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dengan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basis data/</a:t>
            </a:r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evidence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yang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diinput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dalam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2">
                    <a:lumMod val="50000"/>
                  </a:schemeClr>
                </a:solidFill>
              </a:rPr>
              <a:t>Simonev-RBdagri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didamping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olehTim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Penilai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</a:rPr>
              <a:t>Instansi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1495787" y="1473216"/>
            <a:ext cx="535801" cy="53580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2419" y="72135"/>
                </a:moveTo>
                <a:lnTo>
                  <a:pt x="31039" y="106364"/>
                </a:lnTo>
                <a:cubicBezTo>
                  <a:pt x="48614" y="117343"/>
                  <a:pt x="70886" y="117439"/>
                  <a:pt x="88556" y="106615"/>
                </a:cubicBezTo>
                <a:lnTo>
                  <a:pt x="67470" y="72194"/>
                </a:lnTo>
                <a:cubicBezTo>
                  <a:pt x="65314" y="73574"/>
                  <a:pt x="62747" y="74346"/>
                  <a:pt x="60000" y="74346"/>
                </a:cubicBezTo>
                <a:cubicBezTo>
                  <a:pt x="57208" y="74346"/>
                  <a:pt x="54602" y="73548"/>
                  <a:pt x="52419" y="72135"/>
                </a:cubicBezTo>
                <a:close/>
                <a:moveTo>
                  <a:pt x="60000" y="50036"/>
                </a:moveTo>
                <a:cubicBezTo>
                  <a:pt x="54497" y="50036"/>
                  <a:pt x="50036" y="54497"/>
                  <a:pt x="50036" y="60000"/>
                </a:cubicBezTo>
                <a:cubicBezTo>
                  <a:pt x="50036" y="65503"/>
                  <a:pt x="54497" y="69964"/>
                  <a:pt x="60000" y="69964"/>
                </a:cubicBezTo>
                <a:cubicBezTo>
                  <a:pt x="65503" y="69964"/>
                  <a:pt x="69964" y="65503"/>
                  <a:pt x="69964" y="60000"/>
                </a:cubicBezTo>
                <a:cubicBezTo>
                  <a:pt x="69964" y="54497"/>
                  <a:pt x="65503" y="50036"/>
                  <a:pt x="60000" y="50036"/>
                </a:cubicBezTo>
                <a:close/>
                <a:moveTo>
                  <a:pt x="86091" y="11961"/>
                </a:moveTo>
                <a:lnTo>
                  <a:pt x="66816" y="47449"/>
                </a:lnTo>
                <a:cubicBezTo>
                  <a:pt x="71315" y="49821"/>
                  <a:pt x="74346" y="54556"/>
                  <a:pt x="74346" y="60000"/>
                </a:cubicBezTo>
                <a:lnTo>
                  <a:pt x="74296" y="60496"/>
                </a:lnTo>
                <a:lnTo>
                  <a:pt x="114633" y="61898"/>
                </a:lnTo>
                <a:cubicBezTo>
                  <a:pt x="115353" y="41188"/>
                  <a:pt x="104301" y="21852"/>
                  <a:pt x="86091" y="11961"/>
                </a:cubicBezTo>
                <a:close/>
                <a:moveTo>
                  <a:pt x="34327" y="11736"/>
                </a:moveTo>
                <a:cubicBezTo>
                  <a:pt x="16032" y="21468"/>
                  <a:pt x="4812" y="40707"/>
                  <a:pt x="5351" y="61423"/>
                </a:cubicBezTo>
                <a:lnTo>
                  <a:pt x="45691" y="60372"/>
                </a:lnTo>
                <a:cubicBezTo>
                  <a:pt x="45655" y="60249"/>
                  <a:pt x="45653" y="60124"/>
                  <a:pt x="45653" y="60000"/>
                </a:cubicBezTo>
                <a:cubicBezTo>
                  <a:pt x="45653" y="54512"/>
                  <a:pt x="48734" y="49744"/>
                  <a:pt x="53292" y="47390"/>
                </a:cubicBezTo>
                <a:close/>
                <a:moveTo>
                  <a:pt x="60000" y="0"/>
                </a:moveTo>
                <a:cubicBezTo>
                  <a:pt x="93137" y="0"/>
                  <a:pt x="120000" y="26862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2" y="120000"/>
                  <a:pt x="0" y="93137"/>
                  <a:pt x="0" y="60000"/>
                </a:cubicBezTo>
                <a:cubicBezTo>
                  <a:pt x="0" y="26862"/>
                  <a:pt x="26862" y="0"/>
                  <a:pt x="6000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7155272" y="1363492"/>
            <a:ext cx="594095" cy="59905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5274" y="39473"/>
                </a:moveTo>
                <a:cubicBezTo>
                  <a:pt x="53599" y="36371"/>
                  <a:pt x="41599" y="43242"/>
                  <a:pt x="38470" y="54820"/>
                </a:cubicBezTo>
                <a:cubicBezTo>
                  <a:pt x="35342" y="66398"/>
                  <a:pt x="42270" y="78299"/>
                  <a:pt x="53945" y="81402"/>
                </a:cubicBezTo>
                <a:cubicBezTo>
                  <a:pt x="65620" y="84504"/>
                  <a:pt x="77621" y="77633"/>
                  <a:pt x="80749" y="66055"/>
                </a:cubicBezTo>
                <a:cubicBezTo>
                  <a:pt x="83877" y="54477"/>
                  <a:pt x="76949" y="42576"/>
                  <a:pt x="65274" y="39473"/>
                </a:cubicBezTo>
                <a:close/>
                <a:moveTo>
                  <a:pt x="69168" y="25060"/>
                </a:moveTo>
                <a:cubicBezTo>
                  <a:pt x="88870" y="30296"/>
                  <a:pt x="100561" y="50379"/>
                  <a:pt x="95282" y="69917"/>
                </a:cubicBezTo>
                <a:cubicBezTo>
                  <a:pt x="90003" y="89455"/>
                  <a:pt x="69753" y="101050"/>
                  <a:pt x="50051" y="95815"/>
                </a:cubicBezTo>
                <a:cubicBezTo>
                  <a:pt x="30350" y="90579"/>
                  <a:pt x="18658" y="70496"/>
                  <a:pt x="23937" y="50958"/>
                </a:cubicBezTo>
                <a:cubicBezTo>
                  <a:pt x="29216" y="31420"/>
                  <a:pt x="49467" y="19825"/>
                  <a:pt x="69168" y="25060"/>
                </a:cubicBezTo>
                <a:close/>
                <a:moveTo>
                  <a:pt x="70584" y="19819"/>
                </a:moveTo>
                <a:cubicBezTo>
                  <a:pt x="47964" y="13808"/>
                  <a:pt x="24713" y="27121"/>
                  <a:pt x="18652" y="49554"/>
                </a:cubicBezTo>
                <a:cubicBezTo>
                  <a:pt x="12591" y="71987"/>
                  <a:pt x="26015" y="95045"/>
                  <a:pt x="48635" y="101056"/>
                </a:cubicBezTo>
                <a:cubicBezTo>
                  <a:pt x="71255" y="107067"/>
                  <a:pt x="94506" y="93754"/>
                  <a:pt x="100567" y="71321"/>
                </a:cubicBezTo>
                <a:cubicBezTo>
                  <a:pt x="106628" y="48888"/>
                  <a:pt x="93204" y="25830"/>
                  <a:pt x="70584" y="19819"/>
                </a:cubicBezTo>
                <a:close/>
                <a:moveTo>
                  <a:pt x="120000" y="28418"/>
                </a:moveTo>
                <a:lnTo>
                  <a:pt x="119819" y="29085"/>
                </a:lnTo>
                <a:lnTo>
                  <a:pt x="119636" y="28804"/>
                </a:lnTo>
                <a:close/>
                <a:moveTo>
                  <a:pt x="84120" y="4683"/>
                </a:moveTo>
                <a:lnTo>
                  <a:pt x="83867" y="19572"/>
                </a:lnTo>
                <a:lnTo>
                  <a:pt x="83406" y="19449"/>
                </a:lnTo>
                <a:cubicBezTo>
                  <a:pt x="87163" y="21546"/>
                  <a:pt x="90559" y="24117"/>
                  <a:pt x="93431" y="27166"/>
                </a:cubicBezTo>
                <a:lnTo>
                  <a:pt x="106796" y="23870"/>
                </a:lnTo>
                <a:lnTo>
                  <a:pt x="115363" y="39849"/>
                </a:lnTo>
                <a:lnTo>
                  <a:pt x="105840" y="48364"/>
                </a:lnTo>
                <a:cubicBezTo>
                  <a:pt x="107034" y="52676"/>
                  <a:pt x="107596" y="57191"/>
                  <a:pt x="107394" y="61781"/>
                </a:cubicBezTo>
                <a:lnTo>
                  <a:pt x="119289" y="68330"/>
                </a:lnTo>
                <a:lnTo>
                  <a:pt x="114566" y="85810"/>
                </a:lnTo>
                <a:lnTo>
                  <a:pt x="100132" y="85570"/>
                </a:lnTo>
                <a:cubicBezTo>
                  <a:pt x="98307" y="88594"/>
                  <a:pt x="96096" y="91321"/>
                  <a:pt x="93619" y="93756"/>
                </a:cubicBezTo>
                <a:lnTo>
                  <a:pt x="98359" y="106025"/>
                </a:lnTo>
                <a:lnTo>
                  <a:pt x="83411" y="116405"/>
                </a:lnTo>
                <a:lnTo>
                  <a:pt x="72073" y="106643"/>
                </a:lnTo>
                <a:lnTo>
                  <a:pt x="73453" y="105685"/>
                </a:lnTo>
                <a:cubicBezTo>
                  <a:pt x="69110" y="107079"/>
                  <a:pt x="64517" y="107749"/>
                  <a:pt x="59835" y="107723"/>
                </a:cubicBezTo>
                <a:lnTo>
                  <a:pt x="52963" y="119999"/>
                </a:lnTo>
                <a:lnTo>
                  <a:pt x="35336" y="115316"/>
                </a:lnTo>
                <a:lnTo>
                  <a:pt x="35574" y="101277"/>
                </a:lnTo>
                <a:cubicBezTo>
                  <a:pt x="31839" y="99165"/>
                  <a:pt x="28466" y="96583"/>
                  <a:pt x="25614" y="93529"/>
                </a:cubicBezTo>
                <a:lnTo>
                  <a:pt x="25843" y="94015"/>
                </a:lnTo>
                <a:lnTo>
                  <a:pt x="11102" y="96847"/>
                </a:lnTo>
                <a:lnTo>
                  <a:pt x="3390" y="80445"/>
                </a:lnTo>
                <a:lnTo>
                  <a:pt x="13359" y="72429"/>
                </a:lnTo>
                <a:cubicBezTo>
                  <a:pt x="12295" y="68561"/>
                  <a:pt x="11739" y="64530"/>
                  <a:pt x="11738" y="60428"/>
                </a:cubicBezTo>
                <a:lnTo>
                  <a:pt x="0" y="53965"/>
                </a:lnTo>
                <a:lnTo>
                  <a:pt x="4723" y="36484"/>
                </a:lnTo>
                <a:lnTo>
                  <a:pt x="18174" y="36709"/>
                </a:lnTo>
                <a:cubicBezTo>
                  <a:pt x="19999" y="33515"/>
                  <a:pt x="22203" y="30603"/>
                  <a:pt x="24696" y="27997"/>
                </a:cubicBezTo>
                <a:lnTo>
                  <a:pt x="20190" y="14215"/>
                </a:lnTo>
                <a:lnTo>
                  <a:pt x="35666" y="4625"/>
                </a:lnTo>
                <a:lnTo>
                  <a:pt x="46473" y="14962"/>
                </a:lnTo>
                <a:lnTo>
                  <a:pt x="46365" y="15030"/>
                </a:lnTo>
                <a:cubicBezTo>
                  <a:pt x="50613" y="13704"/>
                  <a:pt x="55098" y="13091"/>
                  <a:pt x="59667" y="13141"/>
                </a:cubicBezTo>
                <a:lnTo>
                  <a:pt x="59206" y="13018"/>
                </a:lnTo>
                <a:lnTo>
                  <a:pt x="6649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6163" y="160183"/>
            <a:ext cx="6573138" cy="45903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341">
              <a:defRPr/>
            </a:pPr>
            <a:r>
              <a:rPr lang="en-US" sz="2026" b="1" spc="15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DAN EVALUASI</a:t>
            </a:r>
            <a:endParaRPr lang="en-US" sz="202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AutoShape 2" descr="Sistem Akuntabilitas Kinerja Pemprov Sulsel Raih Predikat B ..."/>
          <p:cNvSpPr>
            <a:spLocks noChangeAspect="1" noChangeArrowheads="1"/>
          </p:cNvSpPr>
          <p:nvPr/>
        </p:nvSpPr>
        <p:spPr bwMode="auto">
          <a:xfrm>
            <a:off x="8072157" y="-291281"/>
            <a:ext cx="1071842" cy="60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9" tIns="17150" rIns="34299" bIns="17150" numCol="1" anchor="t" anchorCtr="0" compatLnSpc="1">
            <a:prstTxWarp prst="textNoShape">
              <a:avLst/>
            </a:prstTxWarp>
          </a:bodyPr>
          <a:lstStyle/>
          <a:p>
            <a:pPr defTabSz="685341">
              <a:defRPr/>
            </a:pPr>
            <a:endParaRPr lang="en-US" sz="1350">
              <a:solidFill>
                <a:srgbClr val="445469"/>
              </a:solidFill>
              <a:latin typeface="Lato Light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214" y="107761"/>
            <a:ext cx="841825" cy="845927"/>
          </a:xfrm>
          <a:prstGeom prst="rect">
            <a:avLst/>
          </a:prstGeom>
        </p:spPr>
      </p:pic>
      <p:pic>
        <p:nvPicPr>
          <p:cNvPr id="44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r="-891" b="475"/>
          <a:stretch/>
        </p:blipFill>
        <p:spPr bwMode="auto">
          <a:xfrm>
            <a:off x="8745678" y="298501"/>
            <a:ext cx="131151" cy="1539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315;p29"/>
          <p:cNvSpPr txBox="1"/>
          <p:nvPr/>
        </p:nvSpPr>
        <p:spPr>
          <a:xfrm>
            <a:off x="4109062" y="3807923"/>
            <a:ext cx="13595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Tim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Asesor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 RB/APIP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Itjen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dan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 Tim Evaluator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KemenPAN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2">
                    <a:lumMod val="50000"/>
                  </a:schemeClr>
                </a:solidFill>
              </a:rPr>
              <a:t>dan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 RB.</a:t>
            </a:r>
            <a:endParaRPr sz="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4880" y="810190"/>
            <a:ext cx="4162095" cy="394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C00000"/>
                </a:solidFill>
              </a:rPr>
              <a:t>Simonev-Rbdagri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Versi</a:t>
            </a:r>
            <a:r>
              <a:rPr lang="en-US" sz="2000" b="1" i="1" dirty="0">
                <a:solidFill>
                  <a:srgbClr val="C00000"/>
                </a:solidFill>
              </a:rPr>
              <a:t> 3.0</a:t>
            </a:r>
          </a:p>
          <a:p>
            <a:pPr algn="ctr"/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(http://rb.kemendagri.go.id)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2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5197AF5-B185-49C9-837C-5431C5DF8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9" y="-25377"/>
            <a:ext cx="9160859" cy="688760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092A8F4-4052-4EEE-829B-BEBA90E2F0BE}"/>
              </a:ext>
            </a:extLst>
          </p:cNvPr>
          <p:cNvSpPr/>
          <p:nvPr/>
        </p:nvSpPr>
        <p:spPr>
          <a:xfrm>
            <a:off x="-830887" y="-50052"/>
            <a:ext cx="10332720" cy="632389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00761C-E5FC-4634-86A6-043DE44FFC50}"/>
              </a:ext>
            </a:extLst>
          </p:cNvPr>
          <p:cNvGrpSpPr/>
          <p:nvPr/>
        </p:nvGrpSpPr>
        <p:grpSpPr>
          <a:xfrm>
            <a:off x="2805655" y="1110647"/>
            <a:ext cx="4589010" cy="3457647"/>
            <a:chOff x="-191111" y="-922857"/>
            <a:chExt cx="7063136" cy="5321806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A752F8E-E81A-4777-8E59-D403091CDFC8}"/>
                </a:ext>
              </a:extLst>
            </p:cNvPr>
            <p:cNvSpPr/>
            <p:nvPr/>
          </p:nvSpPr>
          <p:spPr>
            <a:xfrm>
              <a:off x="-191111" y="-922857"/>
              <a:ext cx="1064923" cy="141989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1AC39AC-EF58-4A7F-9130-D69C1EA1E034}"/>
                </a:ext>
              </a:extLst>
            </p:cNvPr>
            <p:cNvSpPr/>
            <p:nvPr/>
          </p:nvSpPr>
          <p:spPr>
            <a:xfrm rot="10800000" flipV="1">
              <a:off x="2772463" y="2979053"/>
              <a:ext cx="1774869" cy="141989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A10C121-DC65-4582-BCF9-9EAD5739ED3A}"/>
                </a:ext>
              </a:extLst>
            </p:cNvPr>
            <p:cNvSpPr/>
            <p:nvPr/>
          </p:nvSpPr>
          <p:spPr>
            <a:xfrm rot="10800000" flipV="1">
              <a:off x="5807102" y="2376197"/>
              <a:ext cx="1064923" cy="141989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32FD921-C0D7-48D9-89AD-AAE6A2148681}"/>
              </a:ext>
            </a:extLst>
          </p:cNvPr>
          <p:cNvSpPr/>
          <p:nvPr/>
        </p:nvSpPr>
        <p:spPr>
          <a:xfrm>
            <a:off x="933036" y="1622986"/>
            <a:ext cx="1153155" cy="922525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E5C91B-CED1-4BEE-9822-89AC90AF07AB}"/>
              </a:ext>
            </a:extLst>
          </p:cNvPr>
          <p:cNvGrpSpPr/>
          <p:nvPr/>
        </p:nvGrpSpPr>
        <p:grpSpPr>
          <a:xfrm>
            <a:off x="2805919" y="1105975"/>
            <a:ext cx="4589010" cy="3457647"/>
            <a:chOff x="-191111" y="-922857"/>
            <a:chExt cx="7063136" cy="5321806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2292F74-071B-4538-B9BD-DDEC0D4897BA}"/>
                </a:ext>
              </a:extLst>
            </p:cNvPr>
            <p:cNvSpPr/>
            <p:nvPr/>
          </p:nvSpPr>
          <p:spPr>
            <a:xfrm>
              <a:off x="-191111" y="-922857"/>
              <a:ext cx="1064923" cy="141989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42DCB48-E773-4B4E-8EA5-881F888B6F8C}"/>
                </a:ext>
              </a:extLst>
            </p:cNvPr>
            <p:cNvSpPr/>
            <p:nvPr/>
          </p:nvSpPr>
          <p:spPr>
            <a:xfrm rot="10800000" flipV="1">
              <a:off x="2772463" y="2979053"/>
              <a:ext cx="1774869" cy="141989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1CC3356-9A49-4952-8187-D3E7A003B5F9}"/>
                </a:ext>
              </a:extLst>
            </p:cNvPr>
            <p:cNvSpPr/>
            <p:nvPr/>
          </p:nvSpPr>
          <p:spPr>
            <a:xfrm rot="10800000" flipV="1">
              <a:off x="5807102" y="2376197"/>
              <a:ext cx="1064923" cy="141989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F3546B2-8B57-4ADD-97DA-0AC358E8D30A}"/>
              </a:ext>
            </a:extLst>
          </p:cNvPr>
          <p:cNvSpPr/>
          <p:nvPr/>
        </p:nvSpPr>
        <p:spPr>
          <a:xfrm>
            <a:off x="933300" y="1618314"/>
            <a:ext cx="1153155" cy="922525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C9CE5E-7833-4E64-9146-C76EF4A81CEA}"/>
              </a:ext>
            </a:extLst>
          </p:cNvPr>
          <p:cNvGrpSpPr/>
          <p:nvPr/>
        </p:nvGrpSpPr>
        <p:grpSpPr>
          <a:xfrm>
            <a:off x="2805655" y="1107205"/>
            <a:ext cx="4589010" cy="3457647"/>
            <a:chOff x="-191111" y="-922857"/>
            <a:chExt cx="7063136" cy="5321806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BFFB48D-90A9-4896-AEAE-8232DEC604EE}"/>
                </a:ext>
              </a:extLst>
            </p:cNvPr>
            <p:cNvSpPr/>
            <p:nvPr/>
          </p:nvSpPr>
          <p:spPr>
            <a:xfrm>
              <a:off x="-191111" y="-922857"/>
              <a:ext cx="1064923" cy="141989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719CE68-F2AA-4C0C-A02F-BFA4849ED7F0}"/>
                </a:ext>
              </a:extLst>
            </p:cNvPr>
            <p:cNvSpPr/>
            <p:nvPr/>
          </p:nvSpPr>
          <p:spPr>
            <a:xfrm rot="10800000" flipV="1">
              <a:off x="2772463" y="2979053"/>
              <a:ext cx="1774869" cy="141989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25BD588-6D34-4D21-8A73-D5CDF9E15D06}"/>
                </a:ext>
              </a:extLst>
            </p:cNvPr>
            <p:cNvSpPr/>
            <p:nvPr/>
          </p:nvSpPr>
          <p:spPr>
            <a:xfrm rot="10800000" flipV="1">
              <a:off x="5807102" y="2376197"/>
              <a:ext cx="1064923" cy="141989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4"/>
            </a:solidFill>
            <a:ln w="254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CEAC3FD-4946-496F-A93D-EFCDAD004613}"/>
              </a:ext>
            </a:extLst>
          </p:cNvPr>
          <p:cNvSpPr/>
          <p:nvPr/>
        </p:nvSpPr>
        <p:spPr>
          <a:xfrm>
            <a:off x="933301" y="1613708"/>
            <a:ext cx="1153155" cy="922525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825" y="214998"/>
            <a:ext cx="8067720" cy="5828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r"/>
            <a:r>
              <a:rPr lang="en-US" b="1" dirty="0"/>
              <a:t>TARGET PELAKSANAAN EVALUASI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EDD89-FB95-4698-A951-8D667DAD61F7}"/>
              </a:ext>
            </a:extLst>
          </p:cNvPr>
          <p:cNvCxnSpPr/>
          <p:nvPr/>
        </p:nvCxnSpPr>
        <p:spPr>
          <a:xfrm flipV="1">
            <a:off x="735835" y="2781800"/>
            <a:ext cx="8522" cy="1350000"/>
          </a:xfrm>
          <a:prstGeom prst="line">
            <a:avLst/>
          </a:prstGeom>
          <a:ln w="25400">
            <a:solidFill>
              <a:schemeClr val="accent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3AC6F6-116D-4971-9838-E43566A33F7B}"/>
              </a:ext>
            </a:extLst>
          </p:cNvPr>
          <p:cNvCxnSpPr/>
          <p:nvPr/>
        </p:nvCxnSpPr>
        <p:spPr>
          <a:xfrm flipV="1">
            <a:off x="2476159" y="2298370"/>
            <a:ext cx="8522" cy="1350000"/>
          </a:xfrm>
          <a:prstGeom prst="line">
            <a:avLst/>
          </a:prstGeom>
          <a:ln w="2540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A7DE9A-E02E-4428-88E9-F0BCCAB02C1D}"/>
              </a:ext>
            </a:extLst>
          </p:cNvPr>
          <p:cNvCxnSpPr/>
          <p:nvPr/>
        </p:nvCxnSpPr>
        <p:spPr>
          <a:xfrm flipV="1">
            <a:off x="4216483" y="1814941"/>
            <a:ext cx="8522" cy="1350000"/>
          </a:xfrm>
          <a:prstGeom prst="line">
            <a:avLst/>
          </a:prstGeom>
          <a:ln w="25400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4486CC-CA76-4B10-B129-8499FDEA5FEA}"/>
              </a:ext>
            </a:extLst>
          </p:cNvPr>
          <p:cNvCxnSpPr/>
          <p:nvPr/>
        </p:nvCxnSpPr>
        <p:spPr>
          <a:xfrm flipV="1">
            <a:off x="5956807" y="1331512"/>
            <a:ext cx="8522" cy="1350000"/>
          </a:xfrm>
          <a:prstGeom prst="line">
            <a:avLst/>
          </a:prstGeom>
          <a:ln w="25400">
            <a:solidFill>
              <a:schemeClr val="accent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57">
            <a:extLst>
              <a:ext uri="{FF2B5EF4-FFF2-40B4-BE49-F238E27FC236}">
                <a16:creationId xmlns:a16="http://schemas.microsoft.com/office/drawing/2014/main" id="{0C365D8F-B51C-4EA5-AE51-77287C3CAC89}"/>
              </a:ext>
            </a:extLst>
          </p:cNvPr>
          <p:cNvSpPr/>
          <p:nvPr/>
        </p:nvSpPr>
        <p:spPr>
          <a:xfrm>
            <a:off x="223894" y="3606454"/>
            <a:ext cx="7472363" cy="929095"/>
          </a:xfrm>
          <a:custGeom>
            <a:avLst/>
            <a:gdLst>
              <a:gd name="connsiteX0" fmla="*/ 1665514 w 7946571"/>
              <a:gd name="connsiteY0" fmla="*/ 957943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5" fmla="*/ 1665514 w 7946571"/>
              <a:gd name="connsiteY5" fmla="*/ 957943 h 957943"/>
              <a:gd name="connsiteX0" fmla="*/ 0 w 7946571"/>
              <a:gd name="connsiteY0" fmla="*/ 489858 h 957943"/>
              <a:gd name="connsiteX1" fmla="*/ 1665514 w 7946571"/>
              <a:gd name="connsiteY1" fmla="*/ 957943 h 957943"/>
              <a:gd name="connsiteX2" fmla="*/ 7946571 w 7946571"/>
              <a:gd name="connsiteY2" fmla="*/ 43543 h 957943"/>
              <a:gd name="connsiteX3" fmla="*/ 5878285 w 7946571"/>
              <a:gd name="connsiteY3" fmla="*/ 0 h 957943"/>
              <a:gd name="connsiteX4" fmla="*/ 0 w 7946571"/>
              <a:gd name="connsiteY4" fmla="*/ 489858 h 957943"/>
              <a:gd name="connsiteX0" fmla="*/ 0 w 7946571"/>
              <a:gd name="connsiteY0" fmla="*/ 489858 h 833119"/>
              <a:gd name="connsiteX1" fmla="*/ 1799254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95531"/>
              <a:gd name="connsiteX1" fmla="*/ 1781423 w 7946571"/>
              <a:gd name="connsiteY1" fmla="*/ 895531 h 895531"/>
              <a:gd name="connsiteX2" fmla="*/ 7946571 w 7946571"/>
              <a:gd name="connsiteY2" fmla="*/ 43543 h 895531"/>
              <a:gd name="connsiteX3" fmla="*/ 5878285 w 7946571"/>
              <a:gd name="connsiteY3" fmla="*/ 0 h 895531"/>
              <a:gd name="connsiteX4" fmla="*/ 0 w 7946571"/>
              <a:gd name="connsiteY4" fmla="*/ 489858 h 895531"/>
              <a:gd name="connsiteX0" fmla="*/ 0 w 7946571"/>
              <a:gd name="connsiteY0" fmla="*/ 489858 h 833119"/>
              <a:gd name="connsiteX1" fmla="*/ 2031070 w 7946571"/>
              <a:gd name="connsiteY1" fmla="*/ 833119 h 833119"/>
              <a:gd name="connsiteX2" fmla="*/ 7946571 w 7946571"/>
              <a:gd name="connsiteY2" fmla="*/ 43543 h 833119"/>
              <a:gd name="connsiteX3" fmla="*/ 5878285 w 7946571"/>
              <a:gd name="connsiteY3" fmla="*/ 0 h 833119"/>
              <a:gd name="connsiteX4" fmla="*/ 0 w 7946571"/>
              <a:gd name="connsiteY4" fmla="*/ 489858 h 833119"/>
              <a:gd name="connsiteX0" fmla="*/ 0 w 7946571"/>
              <a:gd name="connsiteY0" fmla="*/ 489858 h 850326"/>
              <a:gd name="connsiteX1" fmla="*/ 2031070 w 7946571"/>
              <a:gd name="connsiteY1" fmla="*/ 833119 h 850326"/>
              <a:gd name="connsiteX2" fmla="*/ 2181428 w 7946571"/>
              <a:gd name="connsiteY2" fmla="*/ 799114 h 850326"/>
              <a:gd name="connsiteX3" fmla="*/ 7946571 w 7946571"/>
              <a:gd name="connsiteY3" fmla="*/ 43543 h 850326"/>
              <a:gd name="connsiteX4" fmla="*/ 5878285 w 7946571"/>
              <a:gd name="connsiteY4" fmla="*/ 0 h 850326"/>
              <a:gd name="connsiteX5" fmla="*/ 0 w 7946571"/>
              <a:gd name="connsiteY5" fmla="*/ 489858 h 850326"/>
              <a:gd name="connsiteX0" fmla="*/ 0 w 7946571"/>
              <a:gd name="connsiteY0" fmla="*/ 489858 h 863871"/>
              <a:gd name="connsiteX1" fmla="*/ 2031070 w 7946571"/>
              <a:gd name="connsiteY1" fmla="*/ 833119 h 863871"/>
              <a:gd name="connsiteX2" fmla="*/ 2199260 w 7946571"/>
              <a:gd name="connsiteY2" fmla="*/ 843694 h 863871"/>
              <a:gd name="connsiteX3" fmla="*/ 7946571 w 7946571"/>
              <a:gd name="connsiteY3" fmla="*/ 43543 h 863871"/>
              <a:gd name="connsiteX4" fmla="*/ 5878285 w 7946571"/>
              <a:gd name="connsiteY4" fmla="*/ 0 h 863871"/>
              <a:gd name="connsiteX5" fmla="*/ 0 w 7946571"/>
              <a:gd name="connsiteY5" fmla="*/ 489858 h 863871"/>
              <a:gd name="connsiteX0" fmla="*/ 0 w 7679092"/>
              <a:gd name="connsiteY0" fmla="*/ 489858 h 863871"/>
              <a:gd name="connsiteX1" fmla="*/ 2031070 w 7679092"/>
              <a:gd name="connsiteY1" fmla="*/ 833119 h 863871"/>
              <a:gd name="connsiteX2" fmla="*/ 2199260 w 7679092"/>
              <a:gd name="connsiteY2" fmla="*/ 843694 h 863871"/>
              <a:gd name="connsiteX3" fmla="*/ 7679092 w 7679092"/>
              <a:gd name="connsiteY3" fmla="*/ 212947 h 863871"/>
              <a:gd name="connsiteX4" fmla="*/ 5878285 w 7679092"/>
              <a:gd name="connsiteY4" fmla="*/ 0 h 863871"/>
              <a:gd name="connsiteX5" fmla="*/ 0 w 7679092"/>
              <a:gd name="connsiteY5" fmla="*/ 489858 h 863871"/>
              <a:gd name="connsiteX0" fmla="*/ 0 w 7982235"/>
              <a:gd name="connsiteY0" fmla="*/ 489858 h 863871"/>
              <a:gd name="connsiteX1" fmla="*/ 2031070 w 7982235"/>
              <a:gd name="connsiteY1" fmla="*/ 833119 h 863871"/>
              <a:gd name="connsiteX2" fmla="*/ 2199260 w 7982235"/>
              <a:gd name="connsiteY2" fmla="*/ 843694 h 863871"/>
              <a:gd name="connsiteX3" fmla="*/ 7982235 w 7982235"/>
              <a:gd name="connsiteY3" fmla="*/ 132702 h 863871"/>
              <a:gd name="connsiteX4" fmla="*/ 5878285 w 7982235"/>
              <a:gd name="connsiteY4" fmla="*/ 0 h 863871"/>
              <a:gd name="connsiteX5" fmla="*/ 0 w 7982235"/>
              <a:gd name="connsiteY5" fmla="*/ 489858 h 863871"/>
              <a:gd name="connsiteX0" fmla="*/ 0 w 8035731"/>
              <a:gd name="connsiteY0" fmla="*/ 489858 h 863871"/>
              <a:gd name="connsiteX1" fmla="*/ 2031070 w 8035731"/>
              <a:gd name="connsiteY1" fmla="*/ 833119 h 863871"/>
              <a:gd name="connsiteX2" fmla="*/ 2199260 w 8035731"/>
              <a:gd name="connsiteY2" fmla="*/ 843694 h 863871"/>
              <a:gd name="connsiteX3" fmla="*/ 8035731 w 8035731"/>
              <a:gd name="connsiteY3" fmla="*/ 34627 h 863871"/>
              <a:gd name="connsiteX4" fmla="*/ 5878285 w 8035731"/>
              <a:gd name="connsiteY4" fmla="*/ 0 h 863871"/>
              <a:gd name="connsiteX5" fmla="*/ 0 w 8035731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284275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8026816"/>
              <a:gd name="connsiteY0" fmla="*/ 489858 h 863871"/>
              <a:gd name="connsiteX1" fmla="*/ 2031070 w 8026816"/>
              <a:gd name="connsiteY1" fmla="*/ 833119 h 863871"/>
              <a:gd name="connsiteX2" fmla="*/ 2199260 w 8026816"/>
              <a:gd name="connsiteY2" fmla="*/ 843694 h 863871"/>
              <a:gd name="connsiteX3" fmla="*/ 8026816 w 8026816"/>
              <a:gd name="connsiteY3" fmla="*/ 177283 h 863871"/>
              <a:gd name="connsiteX4" fmla="*/ 5878285 w 8026816"/>
              <a:gd name="connsiteY4" fmla="*/ 0 h 863871"/>
              <a:gd name="connsiteX5" fmla="*/ 0 w 8026816"/>
              <a:gd name="connsiteY5" fmla="*/ 489858 h 863871"/>
              <a:gd name="connsiteX0" fmla="*/ 0 w 7242209"/>
              <a:gd name="connsiteY0" fmla="*/ 489858 h 863871"/>
              <a:gd name="connsiteX1" fmla="*/ 2031070 w 7242209"/>
              <a:gd name="connsiteY1" fmla="*/ 833119 h 863871"/>
              <a:gd name="connsiteX2" fmla="*/ 2199260 w 7242209"/>
              <a:gd name="connsiteY2" fmla="*/ 843694 h 863871"/>
              <a:gd name="connsiteX3" fmla="*/ 7242209 w 7242209"/>
              <a:gd name="connsiteY3" fmla="*/ 177283 h 863871"/>
              <a:gd name="connsiteX4" fmla="*/ 5878285 w 7242209"/>
              <a:gd name="connsiteY4" fmla="*/ 0 h 863871"/>
              <a:gd name="connsiteX5" fmla="*/ 0 w 7242209"/>
              <a:gd name="connsiteY5" fmla="*/ 489858 h 863871"/>
              <a:gd name="connsiteX0" fmla="*/ 0 w 7215461"/>
              <a:gd name="connsiteY0" fmla="*/ 489858 h 863871"/>
              <a:gd name="connsiteX1" fmla="*/ 2031070 w 7215461"/>
              <a:gd name="connsiteY1" fmla="*/ 833119 h 863871"/>
              <a:gd name="connsiteX2" fmla="*/ 2199260 w 7215461"/>
              <a:gd name="connsiteY2" fmla="*/ 843694 h 863871"/>
              <a:gd name="connsiteX3" fmla="*/ 7215461 w 7215461"/>
              <a:gd name="connsiteY3" fmla="*/ 328854 h 863871"/>
              <a:gd name="connsiteX4" fmla="*/ 5878285 w 7215461"/>
              <a:gd name="connsiteY4" fmla="*/ 0 h 863871"/>
              <a:gd name="connsiteX5" fmla="*/ 0 w 7215461"/>
              <a:gd name="connsiteY5" fmla="*/ 489858 h 863871"/>
              <a:gd name="connsiteX0" fmla="*/ 0 w 7215461"/>
              <a:gd name="connsiteY0" fmla="*/ 596850 h 970863"/>
              <a:gd name="connsiteX1" fmla="*/ 2031070 w 7215461"/>
              <a:gd name="connsiteY1" fmla="*/ 940111 h 970863"/>
              <a:gd name="connsiteX2" fmla="*/ 2199260 w 7215461"/>
              <a:gd name="connsiteY2" fmla="*/ 950686 h 970863"/>
              <a:gd name="connsiteX3" fmla="*/ 7215461 w 7215461"/>
              <a:gd name="connsiteY3" fmla="*/ 435846 h 970863"/>
              <a:gd name="connsiteX4" fmla="*/ 5628637 w 7215461"/>
              <a:gd name="connsiteY4" fmla="*/ 0 h 970863"/>
              <a:gd name="connsiteX5" fmla="*/ 0 w 7215461"/>
              <a:gd name="connsiteY5" fmla="*/ 596850 h 970863"/>
              <a:gd name="connsiteX0" fmla="*/ 0 w 7063889"/>
              <a:gd name="connsiteY0" fmla="*/ 596850 h 970863"/>
              <a:gd name="connsiteX1" fmla="*/ 2031070 w 7063889"/>
              <a:gd name="connsiteY1" fmla="*/ 940111 h 970863"/>
              <a:gd name="connsiteX2" fmla="*/ 2199260 w 7063889"/>
              <a:gd name="connsiteY2" fmla="*/ 950686 h 970863"/>
              <a:gd name="connsiteX3" fmla="*/ 7063889 w 7063889"/>
              <a:gd name="connsiteY3" fmla="*/ 355603 h 970863"/>
              <a:gd name="connsiteX4" fmla="*/ 5628637 w 7063889"/>
              <a:gd name="connsiteY4" fmla="*/ 0 h 970863"/>
              <a:gd name="connsiteX5" fmla="*/ 0 w 7063889"/>
              <a:gd name="connsiteY5" fmla="*/ 596850 h 970863"/>
              <a:gd name="connsiteX0" fmla="*/ 0 w 6921233"/>
              <a:gd name="connsiteY0" fmla="*/ 596850 h 970863"/>
              <a:gd name="connsiteX1" fmla="*/ 2031070 w 6921233"/>
              <a:gd name="connsiteY1" fmla="*/ 940111 h 970863"/>
              <a:gd name="connsiteX2" fmla="*/ 2199260 w 6921233"/>
              <a:gd name="connsiteY2" fmla="*/ 950686 h 970863"/>
              <a:gd name="connsiteX3" fmla="*/ 6921233 w 6921233"/>
              <a:gd name="connsiteY3" fmla="*/ 302106 h 970863"/>
              <a:gd name="connsiteX4" fmla="*/ 5628637 w 6921233"/>
              <a:gd name="connsiteY4" fmla="*/ 0 h 970863"/>
              <a:gd name="connsiteX5" fmla="*/ 0 w 6921233"/>
              <a:gd name="connsiteY5" fmla="*/ 596850 h 970863"/>
              <a:gd name="connsiteX0" fmla="*/ 0 w 6921233"/>
              <a:gd name="connsiteY0" fmla="*/ 659262 h 1033275"/>
              <a:gd name="connsiteX1" fmla="*/ 2031070 w 6921233"/>
              <a:gd name="connsiteY1" fmla="*/ 1002523 h 1033275"/>
              <a:gd name="connsiteX2" fmla="*/ 2199260 w 6921233"/>
              <a:gd name="connsiteY2" fmla="*/ 1013098 h 1033275"/>
              <a:gd name="connsiteX3" fmla="*/ 6921233 w 6921233"/>
              <a:gd name="connsiteY3" fmla="*/ 364518 h 1033275"/>
              <a:gd name="connsiteX4" fmla="*/ 5468149 w 6921233"/>
              <a:gd name="connsiteY4" fmla="*/ 0 h 1033275"/>
              <a:gd name="connsiteX5" fmla="*/ 0 w 6921233"/>
              <a:gd name="connsiteY5" fmla="*/ 659262 h 1033275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280914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79018 h 953031"/>
              <a:gd name="connsiteX1" fmla="*/ 2031070 w 6921233"/>
              <a:gd name="connsiteY1" fmla="*/ 922279 h 953031"/>
              <a:gd name="connsiteX2" fmla="*/ 2199260 w 6921233"/>
              <a:gd name="connsiteY2" fmla="*/ 932854 h 953031"/>
              <a:gd name="connsiteX3" fmla="*/ 6921233 w 6921233"/>
              <a:gd name="connsiteY3" fmla="*/ 284274 h 953031"/>
              <a:gd name="connsiteX4" fmla="*/ 5156091 w 6921233"/>
              <a:gd name="connsiteY4" fmla="*/ 0 h 953031"/>
              <a:gd name="connsiteX5" fmla="*/ 0 w 6921233"/>
              <a:gd name="connsiteY5" fmla="*/ 579018 h 953031"/>
              <a:gd name="connsiteX0" fmla="*/ 0 w 6921233"/>
              <a:gd name="connsiteY0" fmla="*/ 489858 h 863871"/>
              <a:gd name="connsiteX1" fmla="*/ 2031070 w 6921233"/>
              <a:gd name="connsiteY1" fmla="*/ 833119 h 863871"/>
              <a:gd name="connsiteX2" fmla="*/ 2199260 w 6921233"/>
              <a:gd name="connsiteY2" fmla="*/ 843694 h 863871"/>
              <a:gd name="connsiteX3" fmla="*/ 6921233 w 6921233"/>
              <a:gd name="connsiteY3" fmla="*/ 195114 h 863871"/>
              <a:gd name="connsiteX4" fmla="*/ 5004519 w 6921233"/>
              <a:gd name="connsiteY4" fmla="*/ 0 h 863871"/>
              <a:gd name="connsiteX5" fmla="*/ 0 w 6921233"/>
              <a:gd name="connsiteY5" fmla="*/ 489858 h 863871"/>
              <a:gd name="connsiteX0" fmla="*/ 0 w 6921233"/>
              <a:gd name="connsiteY0" fmla="*/ 516606 h 890619"/>
              <a:gd name="connsiteX1" fmla="*/ 2031070 w 6921233"/>
              <a:gd name="connsiteY1" fmla="*/ 859867 h 890619"/>
              <a:gd name="connsiteX2" fmla="*/ 2199260 w 6921233"/>
              <a:gd name="connsiteY2" fmla="*/ 870442 h 890619"/>
              <a:gd name="connsiteX3" fmla="*/ 6921233 w 6921233"/>
              <a:gd name="connsiteY3" fmla="*/ 221862 h 890619"/>
              <a:gd name="connsiteX4" fmla="*/ 4835116 w 6921233"/>
              <a:gd name="connsiteY4" fmla="*/ 0 h 890619"/>
              <a:gd name="connsiteX5" fmla="*/ 0 w 6921233"/>
              <a:gd name="connsiteY5" fmla="*/ 516606 h 890619"/>
              <a:gd name="connsiteX0" fmla="*/ 0 w 7028224"/>
              <a:gd name="connsiteY0" fmla="*/ 516606 h 890619"/>
              <a:gd name="connsiteX1" fmla="*/ 2031070 w 7028224"/>
              <a:gd name="connsiteY1" fmla="*/ 859867 h 890619"/>
              <a:gd name="connsiteX2" fmla="*/ 2199260 w 7028224"/>
              <a:gd name="connsiteY2" fmla="*/ 870442 h 890619"/>
              <a:gd name="connsiteX3" fmla="*/ 7028224 w 7028224"/>
              <a:gd name="connsiteY3" fmla="*/ 150534 h 890619"/>
              <a:gd name="connsiteX4" fmla="*/ 4835116 w 7028224"/>
              <a:gd name="connsiteY4" fmla="*/ 0 h 890619"/>
              <a:gd name="connsiteX5" fmla="*/ 0 w 7028224"/>
              <a:gd name="connsiteY5" fmla="*/ 516606 h 89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224" h="890619">
                <a:moveTo>
                  <a:pt x="0" y="516606"/>
                </a:moveTo>
                <a:lnTo>
                  <a:pt x="2031070" y="859867"/>
                </a:lnTo>
                <a:cubicBezTo>
                  <a:pt x="2397613" y="918840"/>
                  <a:pt x="2187777" y="875833"/>
                  <a:pt x="2199260" y="870442"/>
                </a:cubicBezTo>
                <a:lnTo>
                  <a:pt x="7028224" y="150534"/>
                </a:lnTo>
                <a:lnTo>
                  <a:pt x="4835116" y="0"/>
                </a:lnTo>
                <a:lnTo>
                  <a:pt x="0" y="516606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0F8524-0A4C-4E1C-9513-B1BD35631E5C}"/>
              </a:ext>
            </a:extLst>
          </p:cNvPr>
          <p:cNvSpPr/>
          <p:nvPr/>
        </p:nvSpPr>
        <p:spPr>
          <a:xfrm>
            <a:off x="1747589" y="4143770"/>
            <a:ext cx="1242138" cy="270030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2171700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CAE00-43F8-43C3-A3AA-0919566D1751}"/>
              </a:ext>
            </a:extLst>
          </p:cNvPr>
          <p:cNvSpPr/>
          <p:nvPr/>
        </p:nvSpPr>
        <p:spPr>
          <a:xfrm>
            <a:off x="3487913" y="3657716"/>
            <a:ext cx="1242138" cy="270030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2171700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E5775-A6BE-48EC-9AE3-DD1B8EB71F14}"/>
              </a:ext>
            </a:extLst>
          </p:cNvPr>
          <p:cNvSpPr/>
          <p:nvPr/>
        </p:nvSpPr>
        <p:spPr>
          <a:xfrm>
            <a:off x="5228237" y="3171662"/>
            <a:ext cx="1242138" cy="270030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2171700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CBB38F-1896-40FA-8156-C3F7EFC2A617}"/>
              </a:ext>
            </a:extLst>
          </p:cNvPr>
          <p:cNvSpPr/>
          <p:nvPr/>
        </p:nvSpPr>
        <p:spPr>
          <a:xfrm>
            <a:off x="6968561" y="2685608"/>
            <a:ext cx="1242138" cy="270030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rthographicFront">
              <a:rot lat="297669" lon="18624798" rev="52620"/>
            </a:camera>
            <a:lightRig rig="threePt" dir="t">
              <a:rot lat="0" lon="0" rev="1800000"/>
            </a:lightRig>
          </a:scene3d>
          <a:sp3d extrusionH="2171700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2FABD8-8437-483C-A209-7358C76DD032}"/>
              </a:ext>
            </a:extLst>
          </p:cNvPr>
          <p:cNvSpPr txBox="1"/>
          <p:nvPr/>
        </p:nvSpPr>
        <p:spPr>
          <a:xfrm>
            <a:off x="854825" y="2781800"/>
            <a:ext cx="1500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+mn-lt"/>
              </a:rPr>
              <a:t>Batas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waktu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penyampaian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PMPRB yang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semula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paling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lambat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tanggal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30 April 2021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menjadi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30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Juli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2021</a:t>
            </a:r>
            <a:endParaRPr lang="ko-KR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56744-058B-4CD2-B945-7DFF205FD76A}"/>
              </a:ext>
            </a:extLst>
          </p:cNvPr>
          <p:cNvSpPr txBox="1"/>
          <p:nvPr/>
        </p:nvSpPr>
        <p:spPr>
          <a:xfrm>
            <a:off x="2605514" y="2248332"/>
            <a:ext cx="152755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Periode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waktu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pengisian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dilaksanakan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tanggal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2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Juni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s.d.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18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Juni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2021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bagi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Kementerian/Lembaga</a:t>
            </a:r>
            <a:endParaRPr lang="ko-KR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637843-EC4F-4850-8DCD-76D9B5A7614B}"/>
              </a:ext>
            </a:extLst>
          </p:cNvPr>
          <p:cNvSpPr txBox="1"/>
          <p:nvPr/>
        </p:nvSpPr>
        <p:spPr>
          <a:xfrm>
            <a:off x="4335473" y="1449259"/>
            <a:ext cx="1500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Kemendagri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melakukan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penilaian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mandiri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pelaksanaan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reformasi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birokrasi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serta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menyiapkan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data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dukung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terlebih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dahulu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pada Lembar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Kerja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Evaluasi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(LKE) </a:t>
            </a:r>
            <a:r>
              <a:rPr lang="en-US" sz="1000" b="1" dirty="0" err="1">
                <a:solidFill>
                  <a:schemeClr val="tx1"/>
                </a:solidFill>
                <a:latin typeface="+mn-lt"/>
              </a:rPr>
              <a:t>melalui</a:t>
            </a:r>
            <a:r>
              <a:rPr lang="en-US" sz="1000" b="1" dirty="0">
                <a:solidFill>
                  <a:schemeClr val="tx1"/>
                </a:solidFill>
                <a:latin typeface="+mn-lt"/>
              </a:rPr>
              <a:t> SIMONEVRB DAGRI V.3.0</a:t>
            </a:r>
            <a:endParaRPr lang="ko-KR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1B0A52-75F2-4AEB-A571-E19EF68648AD}"/>
              </a:ext>
            </a:extLst>
          </p:cNvPr>
          <p:cNvSpPr txBox="1"/>
          <p:nvPr/>
        </p:nvSpPr>
        <p:spPr>
          <a:xfrm>
            <a:off x="6089130" y="1468947"/>
            <a:ext cx="1500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Pelaksanaan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penilaian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pembangunan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ZI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Menuju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WBK/WBBM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disampaikan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paling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lambat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akhir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bulan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+mn-lt"/>
              </a:rPr>
              <a:t>Juli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 2021</a:t>
            </a:r>
            <a:endParaRPr lang="ko-KR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C5AA7F1D-674B-4EC2-B03F-E41B8FAD09C7}"/>
              </a:ext>
            </a:extLst>
          </p:cNvPr>
          <p:cNvSpPr/>
          <p:nvPr/>
        </p:nvSpPr>
        <p:spPr>
          <a:xfrm rot="2700000">
            <a:off x="3379718" y="3306453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774576A9-AA56-450D-A08A-F5581331D4A6}"/>
              </a:ext>
            </a:extLst>
          </p:cNvPr>
          <p:cNvSpPr/>
          <p:nvPr/>
        </p:nvSpPr>
        <p:spPr>
          <a:xfrm>
            <a:off x="1609743" y="3859093"/>
            <a:ext cx="247097" cy="2313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848EE227-B84E-4147-ADC4-429ECF2FB05D}"/>
              </a:ext>
            </a:extLst>
          </p:cNvPr>
          <p:cNvSpPr/>
          <p:nvPr/>
        </p:nvSpPr>
        <p:spPr>
          <a:xfrm>
            <a:off x="5028144" y="2867785"/>
            <a:ext cx="292028" cy="24411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02220264-15C8-413D-9234-EE2BF1C1A730}"/>
              </a:ext>
            </a:extLst>
          </p:cNvPr>
          <p:cNvSpPr>
            <a:spLocks noChangeAspect="1"/>
          </p:cNvSpPr>
          <p:nvPr/>
        </p:nvSpPr>
        <p:spPr>
          <a:xfrm>
            <a:off x="6856350" y="2330685"/>
            <a:ext cx="286429" cy="28882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618EBE6-AD36-4830-916F-001487A51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753"/>
            <a:ext cx="9144000" cy="389392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E1FC5399-83FD-4F8F-8E95-CDD39401417F}"/>
              </a:ext>
            </a:extLst>
          </p:cNvPr>
          <p:cNvSpPr txBox="1">
            <a:spLocks/>
          </p:cNvSpPr>
          <p:nvPr/>
        </p:nvSpPr>
        <p:spPr>
          <a:xfrm>
            <a:off x="-3" y="4651952"/>
            <a:ext cx="9144003" cy="9080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600" b="0" i="0" u="none" strike="noStrike" cap="none">
                <a:solidFill>
                  <a:srgbClr val="179A9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774841-8ED1-4034-92BD-0D2433CB9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94" y="91323"/>
            <a:ext cx="1171861" cy="1182382"/>
          </a:xfrm>
          <a:prstGeom prst="rect">
            <a:avLst/>
          </a:prstGeom>
        </p:spPr>
      </p:pic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09088B7F-E6D8-4A64-BC54-B06B23FED314}"/>
              </a:ext>
            </a:extLst>
          </p:cNvPr>
          <p:cNvSpPr txBox="1">
            <a:spLocks/>
          </p:cNvSpPr>
          <p:nvPr/>
        </p:nvSpPr>
        <p:spPr>
          <a:xfrm>
            <a:off x="854825" y="194997"/>
            <a:ext cx="8067720" cy="5828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5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</a:pPr>
            <a:r>
              <a:rPr lang="en-US" b="1" dirty="0"/>
              <a:t>TARGET PELAKSANAAN EVALUASI MELALUI SIMONEV RB DAGRI 3.0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27366F2-B37B-4BC7-9B06-F68E4315D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94" y="71322"/>
            <a:ext cx="1171861" cy="11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3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10;p38">
            <a:extLst>
              <a:ext uri="{FF2B5EF4-FFF2-40B4-BE49-F238E27FC236}">
                <a16:creationId xmlns:a16="http://schemas.microsoft.com/office/drawing/2014/main" id="{7FFB5F60-D188-42A8-B0AE-E3D8BA3556DE}"/>
              </a:ext>
            </a:extLst>
          </p:cNvPr>
          <p:cNvSpPr txBox="1">
            <a:spLocks/>
          </p:cNvSpPr>
          <p:nvPr/>
        </p:nvSpPr>
        <p:spPr>
          <a:xfrm>
            <a:off x="496302" y="239205"/>
            <a:ext cx="7683602" cy="776530"/>
          </a:xfrm>
          <a:prstGeom prst="rect">
            <a:avLst/>
          </a:prstGeom>
          <a:solidFill>
            <a:srgbClr val="00A890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2AC30"/>
              </a:buClr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PROGRESS INPUT SIMONEV RB DAGRI 3.0 PMPRB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Satuan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Kerja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4CB56-0B1E-4B80-A5B5-18F3AF3B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5" y="1364588"/>
            <a:ext cx="7970370" cy="35350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A95A47-D5DB-4EAA-9051-AF9AB155F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319" y="239205"/>
            <a:ext cx="1241169" cy="120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510;p38">
            <a:extLst>
              <a:ext uri="{FF2B5EF4-FFF2-40B4-BE49-F238E27FC236}">
                <a16:creationId xmlns:a16="http://schemas.microsoft.com/office/drawing/2014/main" id="{7FFB5F60-D188-42A8-B0AE-E3D8BA3556DE}"/>
              </a:ext>
            </a:extLst>
          </p:cNvPr>
          <p:cNvSpPr txBox="1">
            <a:spLocks/>
          </p:cNvSpPr>
          <p:nvPr/>
        </p:nvSpPr>
        <p:spPr>
          <a:xfrm>
            <a:off x="444249" y="281439"/>
            <a:ext cx="7377847" cy="4678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2AC30"/>
              </a:buClr>
              <a:buFont typeface="Arial"/>
              <a:buNone/>
            </a:pPr>
            <a:r>
              <a:rPr lang="en-US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PROGRESS INPUT SIMONEV RB DAGRI 3.0 PMPZI Unit </a:t>
            </a:r>
            <a:r>
              <a:rPr lang="en-US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Kerja</a:t>
            </a:r>
            <a:endParaRPr lang="en-US" sz="1800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A95A47-D5DB-4EAA-9051-AF9AB155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834" y="98683"/>
            <a:ext cx="978248" cy="952771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2AC31E-8DC6-45DC-9698-D342264B5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78994"/>
              </p:ext>
            </p:extLst>
          </p:nvPr>
        </p:nvGraphicFramePr>
        <p:xfrm>
          <a:off x="444249" y="1051454"/>
          <a:ext cx="8255502" cy="394282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44718">
                  <a:extLst>
                    <a:ext uri="{9D8B030D-6E8A-4147-A177-3AD203B41FA5}">
                      <a16:colId xmlns:a16="http://schemas.microsoft.com/office/drawing/2014/main" val="2522338632"/>
                    </a:ext>
                  </a:extLst>
                </a:gridCol>
                <a:gridCol w="3066437">
                  <a:extLst>
                    <a:ext uri="{9D8B030D-6E8A-4147-A177-3AD203B41FA5}">
                      <a16:colId xmlns:a16="http://schemas.microsoft.com/office/drawing/2014/main" val="1641741096"/>
                    </a:ext>
                  </a:extLst>
                </a:gridCol>
                <a:gridCol w="1152347">
                  <a:extLst>
                    <a:ext uri="{9D8B030D-6E8A-4147-A177-3AD203B41FA5}">
                      <a16:colId xmlns:a16="http://schemas.microsoft.com/office/drawing/2014/main" val="1763703321"/>
                    </a:ext>
                  </a:extLst>
                </a:gridCol>
                <a:gridCol w="778613">
                  <a:extLst>
                    <a:ext uri="{9D8B030D-6E8A-4147-A177-3AD203B41FA5}">
                      <a16:colId xmlns:a16="http://schemas.microsoft.com/office/drawing/2014/main" val="1652389132"/>
                    </a:ext>
                  </a:extLst>
                </a:gridCol>
                <a:gridCol w="1027769">
                  <a:extLst>
                    <a:ext uri="{9D8B030D-6E8A-4147-A177-3AD203B41FA5}">
                      <a16:colId xmlns:a16="http://schemas.microsoft.com/office/drawing/2014/main" val="758468613"/>
                    </a:ext>
                  </a:extLst>
                </a:gridCol>
                <a:gridCol w="446404">
                  <a:extLst>
                    <a:ext uri="{9D8B030D-6E8A-4147-A177-3AD203B41FA5}">
                      <a16:colId xmlns:a16="http://schemas.microsoft.com/office/drawing/2014/main" val="1886316195"/>
                    </a:ext>
                  </a:extLst>
                </a:gridCol>
                <a:gridCol w="508694">
                  <a:extLst>
                    <a:ext uri="{9D8B030D-6E8A-4147-A177-3AD203B41FA5}">
                      <a16:colId xmlns:a16="http://schemas.microsoft.com/office/drawing/2014/main" val="3781227021"/>
                    </a:ext>
                  </a:extLst>
                </a:gridCol>
                <a:gridCol w="830520">
                  <a:extLst>
                    <a:ext uri="{9D8B030D-6E8A-4147-A177-3AD203B41FA5}">
                      <a16:colId xmlns:a16="http://schemas.microsoft.com/office/drawing/2014/main" val="2767503981"/>
                    </a:ext>
                  </a:extLst>
                </a:gridCol>
              </a:tblGrid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Nama </a:t>
                      </a:r>
                      <a:r>
                        <a:rPr lang="en-US" sz="1200" dirty="0" err="1"/>
                        <a:t>Komponen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</a:t>
                      </a:r>
                      <a:r>
                        <a:rPr lang="en-US" sz="1200" dirty="0" err="1"/>
                        <a:t>Pertanyaan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Input 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Belum </a:t>
                      </a:r>
                      <a:r>
                        <a:rPr lang="en-US" sz="1200" dirty="0" err="1"/>
                        <a:t>Diverifikator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MS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TMS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Nilai</a:t>
                      </a:r>
                      <a:endParaRPr lang="en-ID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570379"/>
                  </a:ext>
                </a:extLst>
              </a:tr>
              <a:tr h="492853">
                <a:tc gridSpan="2">
                  <a:txBody>
                    <a:bodyPr/>
                    <a:lstStyle/>
                    <a:p>
                      <a:pPr fontAlgn="t"/>
                      <a:r>
                        <a:rPr lang="en-ID" sz="1200" b="1" dirty="0" err="1">
                          <a:effectLst/>
                        </a:rPr>
                        <a:t>Direktorat</a:t>
                      </a:r>
                      <a:r>
                        <a:rPr lang="en-ID" sz="1200" b="1" dirty="0">
                          <a:effectLst/>
                        </a:rPr>
                        <a:t> </a:t>
                      </a:r>
                      <a:r>
                        <a:rPr lang="en-ID" sz="1200" b="1" dirty="0" err="1">
                          <a:effectLst/>
                        </a:rPr>
                        <a:t>Jenderal</a:t>
                      </a:r>
                      <a:r>
                        <a:rPr lang="en-ID" sz="1200" b="1" dirty="0">
                          <a:effectLst/>
                        </a:rPr>
                        <a:t> Bina </a:t>
                      </a:r>
                      <a:r>
                        <a:rPr lang="en-ID" sz="1200" b="1" dirty="0" err="1">
                          <a:effectLst/>
                        </a:rPr>
                        <a:t>Pemerintahan</a:t>
                      </a:r>
                      <a:r>
                        <a:rPr lang="en-ID" sz="1200" b="1" dirty="0">
                          <a:effectLst/>
                        </a:rPr>
                        <a:t> </a:t>
                      </a:r>
                      <a:r>
                        <a:rPr lang="en-ID" sz="1200" b="1" dirty="0" err="1">
                          <a:effectLst/>
                        </a:rPr>
                        <a:t>Desa</a:t>
                      </a:r>
                      <a:endParaRPr lang="en-ID" sz="1200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en-ID" b="1" dirty="0" err="1">
                          <a:effectLst/>
                        </a:rPr>
                        <a:t>Direktorat</a:t>
                      </a:r>
                      <a:r>
                        <a:rPr lang="en-ID" b="1" dirty="0">
                          <a:effectLst/>
                        </a:rPr>
                        <a:t> </a:t>
                      </a:r>
                      <a:r>
                        <a:rPr lang="en-ID" b="1" dirty="0" err="1">
                          <a:effectLst/>
                        </a:rPr>
                        <a:t>Jenderal</a:t>
                      </a:r>
                      <a:r>
                        <a:rPr lang="en-ID" b="1" dirty="0">
                          <a:effectLst/>
                        </a:rPr>
                        <a:t> Bina </a:t>
                      </a:r>
                      <a:r>
                        <a:rPr lang="en-ID" b="1" dirty="0" err="1">
                          <a:effectLst/>
                        </a:rPr>
                        <a:t>Pemerintahan</a:t>
                      </a:r>
                      <a:r>
                        <a:rPr lang="en-ID" b="1" dirty="0">
                          <a:effectLst/>
                        </a:rPr>
                        <a:t> </a:t>
                      </a:r>
                      <a:r>
                        <a:rPr lang="en-ID" b="1" dirty="0" err="1">
                          <a:effectLst/>
                        </a:rPr>
                        <a:t>Desa</a:t>
                      </a:r>
                      <a:endParaRPr lang="en-ID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b="1">
                          <a:effectLst/>
                        </a:rPr>
                        <a:t>81</a:t>
                      </a:r>
                      <a:endParaRPr lang="en-ID" sz="1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b="1">
                          <a:effectLst/>
                        </a:rPr>
                        <a:t>1</a:t>
                      </a:r>
                      <a:endParaRPr lang="en-ID" sz="1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b="1">
                          <a:effectLst/>
                        </a:rPr>
                        <a:t>1</a:t>
                      </a:r>
                      <a:endParaRPr lang="en-ID" sz="1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b="1">
                          <a:effectLst/>
                        </a:rPr>
                        <a:t>0</a:t>
                      </a:r>
                      <a:endParaRPr lang="en-ID" sz="1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b="1">
                          <a:effectLst/>
                        </a:rPr>
                        <a:t>0</a:t>
                      </a:r>
                      <a:endParaRPr lang="en-ID" sz="1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b="1" dirty="0">
                          <a:effectLst/>
                        </a:rPr>
                        <a:t>0</a:t>
                      </a:r>
                      <a:endParaRPr lang="en-ID" sz="12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5113262"/>
                  </a:ext>
                </a:extLst>
              </a:tr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D" sz="1200" dirty="0">
                          <a:effectLst/>
                        </a:rPr>
                        <a:t>a. SEKRETARIAT DIREKTORAT JENDERAL BINA PEMERINTAHAN DESA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734081"/>
                  </a:ext>
                </a:extLst>
              </a:tr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D" sz="1200" dirty="0">
                          <a:effectLst/>
                        </a:rPr>
                        <a:t>b. DIREKTORAT PENATAAN DAN ADMINISTRASI PEMERINTAHAN DESA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524132"/>
                  </a:ext>
                </a:extLst>
              </a:tr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200" dirty="0">
                          <a:effectLst/>
                        </a:rPr>
                        <a:t>c. DIREKTORAT KELEMBAGAAN DAN KERJA SAMA DESA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28150"/>
                  </a:ext>
                </a:extLst>
              </a:tr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n-NO" sz="1200" dirty="0">
                          <a:effectLst/>
                        </a:rPr>
                        <a:t>d. DIREKTORAT EVALUASI PERKEMBANGAN DESA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3772867"/>
                  </a:ext>
                </a:extLst>
              </a:tr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D" sz="1200" dirty="0">
                          <a:effectLst/>
                        </a:rPr>
                        <a:t>e. DIREKTORAT FASILITASI PENGEMBANGAN KAPASITAS APARATUR DESA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4642351"/>
                  </a:ext>
                </a:extLst>
              </a:tr>
              <a:tr h="4928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ID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dirty="0">
                          <a:effectLst/>
                        </a:rPr>
                        <a:t>f. DIREKTORAT FASILITASI KEUANGAN DAN ASET PEMERINTAHAN DESA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D" sz="1200" dirty="0">
                          <a:effectLst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125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172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20C7D7-BF1B-41D4-8E54-2781AD5DC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29"/>
            <a:ext cx="9144001" cy="5143500"/>
          </a:xfrm>
          <a:prstGeom prst="rect">
            <a:avLst/>
          </a:prstGeom>
        </p:spPr>
      </p:pic>
      <p:sp>
        <p:nvSpPr>
          <p:cNvPr id="7" name="テキスト プレースホルダー 4"/>
          <p:cNvSpPr>
            <a:spLocks noGrp="1"/>
          </p:cNvSpPr>
          <p:nvPr>
            <p:ph type="body" sz="quarter" idx="15"/>
          </p:nvPr>
        </p:nvSpPr>
        <p:spPr>
          <a:xfrm>
            <a:off x="881591" y="1896676"/>
            <a:ext cx="6953273" cy="83259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THANK YOU!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6"/>
          </p:nvPr>
        </p:nvSpPr>
        <p:spPr>
          <a:xfrm>
            <a:off x="976631" y="2764788"/>
            <a:ext cx="6953273" cy="967608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ANY QUESTIONS?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17441" y="3793761"/>
            <a:ext cx="482366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36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990000"/>
                </a:solidFill>
                <a:latin typeface="Calibri" panose="020F0502020204030204" pitchFamily="34" charset="0"/>
                <a:cs typeface="Tahoma" pitchFamily="34" charset="0"/>
              </a:rPr>
              <a:t>SEKRETARIAT</a:t>
            </a:r>
            <a:r>
              <a:rPr lang="en-US" altLang="en-US" sz="1800" b="1" i="1" dirty="0">
                <a:solidFill>
                  <a:srgbClr val="990000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altLang="en-US" sz="1800" b="1" dirty="0">
                <a:solidFill>
                  <a:srgbClr val="990000"/>
                </a:solidFill>
                <a:latin typeface="Calibri" panose="020F0502020204030204" pitchFamily="34" charset="0"/>
                <a:cs typeface="Tahoma" pitchFamily="34" charset="0"/>
              </a:rPr>
              <a:t>RB KEMENDAGRI</a:t>
            </a:r>
          </a:p>
          <a:p>
            <a:pPr algn="r" defTabSz="9136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BAGIAN FASILITASI REFORMASI BIROKRASI</a:t>
            </a:r>
          </a:p>
          <a:p>
            <a:pPr algn="r" defTabSz="9136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BIRO ORGANISASI DAN TATALAKSANA </a:t>
            </a:r>
          </a:p>
          <a:p>
            <a:pPr algn="r" defTabSz="9136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SEKRETARIAT JENDERAL KEMENTERIAN DALAM NEGERI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5" y="3578579"/>
            <a:ext cx="1284275" cy="1262307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r="-891" b="475"/>
          <a:stretch/>
        </p:blipFill>
        <p:spPr bwMode="auto">
          <a:xfrm>
            <a:off x="1039033" y="3838916"/>
            <a:ext cx="180020" cy="2362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8" y="4562193"/>
            <a:ext cx="7484534" cy="359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9440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67;p49">
            <a:extLst>
              <a:ext uri="{FF2B5EF4-FFF2-40B4-BE49-F238E27FC236}">
                <a16:creationId xmlns:a16="http://schemas.microsoft.com/office/drawing/2014/main" id="{1C6C2F5D-9F38-4D52-BD10-3054799E5F6D}"/>
              </a:ext>
            </a:extLst>
          </p:cNvPr>
          <p:cNvGrpSpPr/>
          <p:nvPr/>
        </p:nvGrpSpPr>
        <p:grpSpPr>
          <a:xfrm>
            <a:off x="1452393" y="2818212"/>
            <a:ext cx="2171408" cy="741991"/>
            <a:chOff x="1166400" y="2429325"/>
            <a:chExt cx="2171408" cy="741991"/>
          </a:xfrm>
        </p:grpSpPr>
        <p:sp>
          <p:nvSpPr>
            <p:cNvPr id="8" name="Google Shape;768;p49">
              <a:extLst>
                <a:ext uri="{FF2B5EF4-FFF2-40B4-BE49-F238E27FC236}">
                  <a16:creationId xmlns:a16="http://schemas.microsoft.com/office/drawing/2014/main" id="{87BF738F-8B89-447F-A9E5-F84224661D67}"/>
                </a:ext>
              </a:extLst>
            </p:cNvPr>
            <p:cNvSpPr/>
            <p:nvPr/>
          </p:nvSpPr>
          <p:spPr>
            <a:xfrm>
              <a:off x="1166400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69;p49">
              <a:extLst>
                <a:ext uri="{FF2B5EF4-FFF2-40B4-BE49-F238E27FC236}">
                  <a16:creationId xmlns:a16="http://schemas.microsoft.com/office/drawing/2014/main" id="{4DFD6C1C-9933-41E1-8E3B-790AFA0C13DE}"/>
                </a:ext>
              </a:extLst>
            </p:cNvPr>
            <p:cNvSpPr/>
            <p:nvPr/>
          </p:nvSpPr>
          <p:spPr>
            <a:xfrm>
              <a:off x="1183285" y="2583183"/>
              <a:ext cx="424800" cy="424800"/>
            </a:xfrm>
            <a:prstGeom prst="ellipse">
              <a:avLst/>
            </a:prstGeom>
            <a:solidFill>
              <a:srgbClr val="D49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770;p49">
            <a:extLst>
              <a:ext uri="{FF2B5EF4-FFF2-40B4-BE49-F238E27FC236}">
                <a16:creationId xmlns:a16="http://schemas.microsoft.com/office/drawing/2014/main" id="{E9D91EE1-7203-4684-BC90-C48722026984}"/>
              </a:ext>
            </a:extLst>
          </p:cNvPr>
          <p:cNvSpPr/>
          <p:nvPr/>
        </p:nvSpPr>
        <p:spPr>
          <a:xfrm>
            <a:off x="7665808" y="2972070"/>
            <a:ext cx="424800" cy="42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771;p49">
            <a:extLst>
              <a:ext uri="{FF2B5EF4-FFF2-40B4-BE49-F238E27FC236}">
                <a16:creationId xmlns:a16="http://schemas.microsoft.com/office/drawing/2014/main" id="{CA82899A-87A0-46FB-AD99-B0439DA561A2}"/>
              </a:ext>
            </a:extLst>
          </p:cNvPr>
          <p:cNvGrpSpPr/>
          <p:nvPr/>
        </p:nvGrpSpPr>
        <p:grpSpPr>
          <a:xfrm>
            <a:off x="2991709" y="2818212"/>
            <a:ext cx="2171408" cy="741991"/>
            <a:chOff x="2705717" y="2429325"/>
            <a:chExt cx="2171408" cy="741991"/>
          </a:xfrm>
        </p:grpSpPr>
        <p:sp>
          <p:nvSpPr>
            <p:cNvPr id="12" name="Google Shape;772;p49">
              <a:extLst>
                <a:ext uri="{FF2B5EF4-FFF2-40B4-BE49-F238E27FC236}">
                  <a16:creationId xmlns:a16="http://schemas.microsoft.com/office/drawing/2014/main" id="{DB698350-3BF5-4E42-A309-BDA77284476D}"/>
                </a:ext>
              </a:extLst>
            </p:cNvPr>
            <p:cNvSpPr/>
            <p:nvPr/>
          </p:nvSpPr>
          <p:spPr>
            <a:xfrm>
              <a:off x="2705717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73;p49">
              <a:extLst>
                <a:ext uri="{FF2B5EF4-FFF2-40B4-BE49-F238E27FC236}">
                  <a16:creationId xmlns:a16="http://schemas.microsoft.com/office/drawing/2014/main" id="{C97D5E41-3891-46CB-9AAF-1CFEBFDA1614}"/>
                </a:ext>
              </a:extLst>
            </p:cNvPr>
            <p:cNvSpPr/>
            <p:nvPr/>
          </p:nvSpPr>
          <p:spPr>
            <a:xfrm>
              <a:off x="2727706" y="2575856"/>
              <a:ext cx="424800" cy="42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774;p49">
            <a:extLst>
              <a:ext uri="{FF2B5EF4-FFF2-40B4-BE49-F238E27FC236}">
                <a16:creationId xmlns:a16="http://schemas.microsoft.com/office/drawing/2014/main" id="{69015F2F-837B-485C-81E7-01E106500CDA}"/>
              </a:ext>
            </a:extLst>
          </p:cNvPr>
          <p:cNvGrpSpPr/>
          <p:nvPr/>
        </p:nvGrpSpPr>
        <p:grpSpPr>
          <a:xfrm>
            <a:off x="4541863" y="2818212"/>
            <a:ext cx="2171408" cy="741991"/>
            <a:chOff x="4255870" y="2429325"/>
            <a:chExt cx="2171408" cy="741991"/>
          </a:xfrm>
        </p:grpSpPr>
        <p:sp>
          <p:nvSpPr>
            <p:cNvPr id="15" name="Google Shape;775;p49">
              <a:extLst>
                <a:ext uri="{FF2B5EF4-FFF2-40B4-BE49-F238E27FC236}">
                  <a16:creationId xmlns:a16="http://schemas.microsoft.com/office/drawing/2014/main" id="{168C7DE5-5F1F-4625-B671-D416802A8EA5}"/>
                </a:ext>
              </a:extLst>
            </p:cNvPr>
            <p:cNvSpPr/>
            <p:nvPr/>
          </p:nvSpPr>
          <p:spPr>
            <a:xfrm>
              <a:off x="4255870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76;p49">
              <a:extLst>
                <a:ext uri="{FF2B5EF4-FFF2-40B4-BE49-F238E27FC236}">
                  <a16:creationId xmlns:a16="http://schemas.microsoft.com/office/drawing/2014/main" id="{4EA30073-7DEC-4160-ADAC-7A94330157BD}"/>
                </a:ext>
              </a:extLst>
            </p:cNvPr>
            <p:cNvSpPr/>
            <p:nvPr/>
          </p:nvSpPr>
          <p:spPr>
            <a:xfrm>
              <a:off x="4273846" y="2583183"/>
              <a:ext cx="424800" cy="42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777;p49">
            <a:extLst>
              <a:ext uri="{FF2B5EF4-FFF2-40B4-BE49-F238E27FC236}">
                <a16:creationId xmlns:a16="http://schemas.microsoft.com/office/drawing/2014/main" id="{0C994999-7C4D-434D-9CB2-26DE01159942}"/>
              </a:ext>
            </a:extLst>
          </p:cNvPr>
          <p:cNvGrpSpPr/>
          <p:nvPr/>
        </p:nvGrpSpPr>
        <p:grpSpPr>
          <a:xfrm>
            <a:off x="6092017" y="2818212"/>
            <a:ext cx="2171408" cy="741991"/>
            <a:chOff x="5806024" y="2429325"/>
            <a:chExt cx="2171408" cy="741991"/>
          </a:xfrm>
        </p:grpSpPr>
        <p:sp>
          <p:nvSpPr>
            <p:cNvPr id="18" name="Google Shape;778;p49">
              <a:extLst>
                <a:ext uri="{FF2B5EF4-FFF2-40B4-BE49-F238E27FC236}">
                  <a16:creationId xmlns:a16="http://schemas.microsoft.com/office/drawing/2014/main" id="{8D244738-35B9-4CC8-B56F-219C40D24CF0}"/>
                </a:ext>
              </a:extLst>
            </p:cNvPr>
            <p:cNvSpPr/>
            <p:nvPr/>
          </p:nvSpPr>
          <p:spPr>
            <a:xfrm>
              <a:off x="5806024" y="2429325"/>
              <a:ext cx="2171408" cy="741991"/>
            </a:xfrm>
            <a:custGeom>
              <a:avLst/>
              <a:gdLst/>
              <a:ahLst/>
              <a:cxnLst/>
              <a:rect l="l" t="t" r="r" b="b"/>
              <a:pathLst>
                <a:path w="166264" h="56814" extrusionOk="0">
                  <a:moveTo>
                    <a:pt x="17515" y="19447"/>
                  </a:moveTo>
                  <a:cubicBezTo>
                    <a:pt x="19753" y="19447"/>
                    <a:pt x="21955" y="20321"/>
                    <a:pt x="23601" y="21966"/>
                  </a:cubicBezTo>
                  <a:cubicBezTo>
                    <a:pt x="26045" y="24411"/>
                    <a:pt x="26780" y="28114"/>
                    <a:pt x="25452" y="31322"/>
                  </a:cubicBezTo>
                  <a:cubicBezTo>
                    <a:pt x="24123" y="34530"/>
                    <a:pt x="21000" y="36621"/>
                    <a:pt x="17524" y="36621"/>
                  </a:cubicBezTo>
                  <a:cubicBezTo>
                    <a:pt x="12775" y="36621"/>
                    <a:pt x="8932" y="32777"/>
                    <a:pt x="8932" y="28029"/>
                  </a:cubicBezTo>
                  <a:cubicBezTo>
                    <a:pt x="8932" y="24566"/>
                    <a:pt x="11023" y="21429"/>
                    <a:pt x="14231" y="20101"/>
                  </a:cubicBezTo>
                  <a:cubicBezTo>
                    <a:pt x="15293" y="19661"/>
                    <a:pt x="16408" y="19447"/>
                    <a:pt x="17515" y="19447"/>
                  </a:cubicBezTo>
                  <a:close/>
                  <a:moveTo>
                    <a:pt x="136207" y="6059"/>
                  </a:moveTo>
                  <a:cubicBezTo>
                    <a:pt x="139038" y="6059"/>
                    <a:pt x="141893" y="6607"/>
                    <a:pt x="144613" y="7735"/>
                  </a:cubicBezTo>
                  <a:cubicBezTo>
                    <a:pt x="152824" y="11141"/>
                    <a:pt x="158180" y="19154"/>
                    <a:pt x="158180" y="28029"/>
                  </a:cubicBezTo>
                  <a:cubicBezTo>
                    <a:pt x="158180" y="40168"/>
                    <a:pt x="148344" y="50004"/>
                    <a:pt x="136219" y="50004"/>
                  </a:cubicBezTo>
                  <a:cubicBezTo>
                    <a:pt x="127330" y="50004"/>
                    <a:pt x="119317" y="44648"/>
                    <a:pt x="115911" y="36437"/>
                  </a:cubicBezTo>
                  <a:cubicBezTo>
                    <a:pt x="112505" y="28227"/>
                    <a:pt x="114385" y="18786"/>
                    <a:pt x="120674" y="12498"/>
                  </a:cubicBezTo>
                  <a:cubicBezTo>
                    <a:pt x="124879" y="8292"/>
                    <a:pt x="130494" y="6059"/>
                    <a:pt x="136207" y="6059"/>
                  </a:cubicBezTo>
                  <a:close/>
                  <a:moveTo>
                    <a:pt x="137850" y="1"/>
                  </a:moveTo>
                  <a:cubicBezTo>
                    <a:pt x="135144" y="1"/>
                    <a:pt x="132420" y="388"/>
                    <a:pt x="129761" y="1178"/>
                  </a:cubicBezTo>
                  <a:cubicBezTo>
                    <a:pt x="128559" y="1390"/>
                    <a:pt x="127372" y="1673"/>
                    <a:pt x="126199" y="2068"/>
                  </a:cubicBezTo>
                  <a:cubicBezTo>
                    <a:pt x="120900" y="3778"/>
                    <a:pt x="116081" y="7170"/>
                    <a:pt x="110838" y="10745"/>
                  </a:cubicBezTo>
                  <a:cubicBezTo>
                    <a:pt x="102147" y="16681"/>
                    <a:pt x="92226" y="23083"/>
                    <a:pt x="76794" y="23083"/>
                  </a:cubicBezTo>
                  <a:cubicBezTo>
                    <a:pt x="70222" y="23083"/>
                    <a:pt x="54479" y="21613"/>
                    <a:pt x="40870" y="20200"/>
                  </a:cubicBezTo>
                  <a:cubicBezTo>
                    <a:pt x="37987" y="19903"/>
                    <a:pt x="35189" y="19592"/>
                    <a:pt x="32603" y="19309"/>
                  </a:cubicBezTo>
                  <a:cubicBezTo>
                    <a:pt x="29424" y="13843"/>
                    <a:pt x="23629" y="10632"/>
                    <a:pt x="17535" y="10632"/>
                  </a:cubicBezTo>
                  <a:cubicBezTo>
                    <a:pt x="15988" y="10632"/>
                    <a:pt x="14422" y="10839"/>
                    <a:pt x="12874" y="11268"/>
                  </a:cubicBezTo>
                  <a:cubicBezTo>
                    <a:pt x="5243" y="13388"/>
                    <a:pt x="0" y="20398"/>
                    <a:pt x="127" y="28326"/>
                  </a:cubicBezTo>
                  <a:cubicBezTo>
                    <a:pt x="254" y="36254"/>
                    <a:pt x="5709" y="43094"/>
                    <a:pt x="13411" y="44959"/>
                  </a:cubicBezTo>
                  <a:cubicBezTo>
                    <a:pt x="14787" y="45295"/>
                    <a:pt x="16173" y="45457"/>
                    <a:pt x="17542" y="45457"/>
                  </a:cubicBezTo>
                  <a:cubicBezTo>
                    <a:pt x="23836" y="45457"/>
                    <a:pt x="29784" y="42030"/>
                    <a:pt x="32871" y="36296"/>
                  </a:cubicBezTo>
                  <a:cubicBezTo>
                    <a:pt x="35161" y="36056"/>
                    <a:pt x="37605" y="35787"/>
                    <a:pt x="40135" y="35533"/>
                  </a:cubicBezTo>
                  <a:cubicBezTo>
                    <a:pt x="53914" y="34120"/>
                    <a:pt x="70109" y="32593"/>
                    <a:pt x="76794" y="32593"/>
                  </a:cubicBezTo>
                  <a:cubicBezTo>
                    <a:pt x="98571" y="32593"/>
                    <a:pt x="109354" y="45312"/>
                    <a:pt x="121253" y="51460"/>
                  </a:cubicBezTo>
                  <a:cubicBezTo>
                    <a:pt x="126165" y="54997"/>
                    <a:pt x="131988" y="56814"/>
                    <a:pt x="137859" y="56814"/>
                  </a:cubicBezTo>
                  <a:cubicBezTo>
                    <a:pt x="141582" y="56814"/>
                    <a:pt x="145324" y="56083"/>
                    <a:pt x="148867" y="54597"/>
                  </a:cubicBezTo>
                  <a:cubicBezTo>
                    <a:pt x="157982" y="50767"/>
                    <a:pt x="164455" y="42472"/>
                    <a:pt x="165953" y="32692"/>
                  </a:cubicBezTo>
                  <a:cubicBezTo>
                    <a:pt x="166165" y="31279"/>
                    <a:pt x="166264" y="29852"/>
                    <a:pt x="166264" y="28424"/>
                  </a:cubicBezTo>
                  <a:cubicBezTo>
                    <a:pt x="166264" y="19846"/>
                    <a:pt x="162406" y="11749"/>
                    <a:pt x="155749" y="6350"/>
                  </a:cubicBezTo>
                  <a:cubicBezTo>
                    <a:pt x="150625" y="2191"/>
                    <a:pt x="144289" y="1"/>
                    <a:pt x="137850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779;p49">
              <a:extLst>
                <a:ext uri="{FF2B5EF4-FFF2-40B4-BE49-F238E27FC236}">
                  <a16:creationId xmlns:a16="http://schemas.microsoft.com/office/drawing/2014/main" id="{A47AA1D7-9C64-4C95-9F97-1D3D3BEA36D6}"/>
                </a:ext>
              </a:extLst>
            </p:cNvPr>
            <p:cNvSpPr/>
            <p:nvPr/>
          </p:nvSpPr>
          <p:spPr>
            <a:xfrm>
              <a:off x="5815127" y="2583183"/>
              <a:ext cx="424800" cy="4248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" name="Google Shape;780;p49">
            <a:extLst>
              <a:ext uri="{FF2B5EF4-FFF2-40B4-BE49-F238E27FC236}">
                <a16:creationId xmlns:a16="http://schemas.microsoft.com/office/drawing/2014/main" id="{48059887-59F9-4FF5-B894-802BF4542EB2}"/>
              </a:ext>
            </a:extLst>
          </p:cNvPr>
          <p:cNvSpPr txBox="1">
            <a:spLocks/>
          </p:cNvSpPr>
          <p:nvPr/>
        </p:nvSpPr>
        <p:spPr>
          <a:xfrm flipH="1">
            <a:off x="2935265" y="2860412"/>
            <a:ext cx="552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" sz="2200">
                <a:solidFill>
                  <a:schemeClr val="lt1"/>
                </a:solidFill>
              </a:rPr>
              <a:t>02</a:t>
            </a:r>
          </a:p>
        </p:txBody>
      </p:sp>
      <p:sp>
        <p:nvSpPr>
          <p:cNvPr id="21" name="Google Shape;781;p49">
            <a:extLst>
              <a:ext uri="{FF2B5EF4-FFF2-40B4-BE49-F238E27FC236}">
                <a16:creationId xmlns:a16="http://schemas.microsoft.com/office/drawing/2014/main" id="{C8F53854-084E-4358-9B0D-71C8CE1F9596}"/>
              </a:ext>
            </a:extLst>
          </p:cNvPr>
          <p:cNvSpPr txBox="1">
            <a:spLocks/>
          </p:cNvSpPr>
          <p:nvPr/>
        </p:nvSpPr>
        <p:spPr>
          <a:xfrm flipH="1">
            <a:off x="1384078" y="2904845"/>
            <a:ext cx="552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" sz="2200" dirty="0">
                <a:solidFill>
                  <a:schemeClr val="lt1"/>
                </a:solidFill>
              </a:rPr>
              <a:t>01</a:t>
            </a:r>
          </a:p>
        </p:txBody>
      </p:sp>
      <p:sp>
        <p:nvSpPr>
          <p:cNvPr id="22" name="Google Shape;782;p49">
            <a:extLst>
              <a:ext uri="{FF2B5EF4-FFF2-40B4-BE49-F238E27FC236}">
                <a16:creationId xmlns:a16="http://schemas.microsoft.com/office/drawing/2014/main" id="{224783D6-BB32-44D9-8A9B-01FBD1141E8E}"/>
              </a:ext>
            </a:extLst>
          </p:cNvPr>
          <p:cNvSpPr txBox="1">
            <a:spLocks/>
          </p:cNvSpPr>
          <p:nvPr/>
        </p:nvSpPr>
        <p:spPr>
          <a:xfrm flipH="1">
            <a:off x="4481405" y="2875389"/>
            <a:ext cx="552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" sz="2200">
                <a:solidFill>
                  <a:schemeClr val="lt1"/>
                </a:solidFill>
              </a:rPr>
              <a:t>03</a:t>
            </a:r>
          </a:p>
        </p:txBody>
      </p:sp>
      <p:sp>
        <p:nvSpPr>
          <p:cNvPr id="23" name="Google Shape;783;p49">
            <a:extLst>
              <a:ext uri="{FF2B5EF4-FFF2-40B4-BE49-F238E27FC236}">
                <a16:creationId xmlns:a16="http://schemas.microsoft.com/office/drawing/2014/main" id="{65BA2FF2-FDB0-4019-B458-9137E98EDE18}"/>
              </a:ext>
            </a:extLst>
          </p:cNvPr>
          <p:cNvSpPr txBox="1">
            <a:spLocks/>
          </p:cNvSpPr>
          <p:nvPr/>
        </p:nvSpPr>
        <p:spPr>
          <a:xfrm flipH="1">
            <a:off x="6034379" y="2895570"/>
            <a:ext cx="552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" sz="2200" dirty="0">
                <a:solidFill>
                  <a:schemeClr val="lt1"/>
                </a:solidFill>
              </a:rPr>
              <a:t>04</a:t>
            </a:r>
          </a:p>
        </p:txBody>
      </p:sp>
      <p:sp>
        <p:nvSpPr>
          <p:cNvPr id="24" name="Google Shape;784;p49">
            <a:extLst>
              <a:ext uri="{FF2B5EF4-FFF2-40B4-BE49-F238E27FC236}">
                <a16:creationId xmlns:a16="http://schemas.microsoft.com/office/drawing/2014/main" id="{E93ECA35-0FC0-4174-9697-16560A057F18}"/>
              </a:ext>
            </a:extLst>
          </p:cNvPr>
          <p:cNvSpPr txBox="1">
            <a:spLocks/>
          </p:cNvSpPr>
          <p:nvPr/>
        </p:nvSpPr>
        <p:spPr>
          <a:xfrm flipH="1">
            <a:off x="7587374" y="2875389"/>
            <a:ext cx="552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" sz="2200">
                <a:solidFill>
                  <a:schemeClr val="lt1"/>
                </a:solidFill>
              </a:rPr>
              <a:t>05</a:t>
            </a:r>
          </a:p>
        </p:txBody>
      </p:sp>
      <p:sp>
        <p:nvSpPr>
          <p:cNvPr id="25" name="Google Shape;510;p38">
            <a:extLst>
              <a:ext uri="{FF2B5EF4-FFF2-40B4-BE49-F238E27FC236}">
                <a16:creationId xmlns:a16="http://schemas.microsoft.com/office/drawing/2014/main" id="{7FFB5F60-D188-42A8-B0AE-E3D8BA3556DE}"/>
              </a:ext>
            </a:extLst>
          </p:cNvPr>
          <p:cNvSpPr txBox="1">
            <a:spLocks/>
          </p:cNvSpPr>
          <p:nvPr/>
        </p:nvSpPr>
        <p:spPr>
          <a:xfrm>
            <a:off x="405789" y="77289"/>
            <a:ext cx="5247860" cy="7765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2AC30"/>
              </a:buClr>
              <a:buFont typeface="Arial"/>
              <a:buNone/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TARGET INDEKS REFORMASI BIROKRASI KEMENTERIAN DALAM NEGERI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FB1842-07DC-46A6-A9DE-4F289C6A309A}"/>
              </a:ext>
            </a:extLst>
          </p:cNvPr>
          <p:cNvSpPr/>
          <p:nvPr/>
        </p:nvSpPr>
        <p:spPr>
          <a:xfrm>
            <a:off x="485315" y="817255"/>
            <a:ext cx="7180493" cy="430887"/>
          </a:xfrm>
          <a:prstGeom prst="rect">
            <a:avLst/>
          </a:prstGeom>
          <a:solidFill>
            <a:srgbClr val="502E3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Berdasarkan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Peraturan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Menteri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Dalam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Negeri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Nomor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67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Tahun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2020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tentang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Rencana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Strategis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Kementerian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Dalam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Negeri </a:t>
            </a:r>
            <a:r>
              <a:rPr lang="en-US" sz="11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Tahun</a:t>
            </a:r>
            <a:r>
              <a:rPr lang="en-US" sz="11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2020-2024</a:t>
            </a:r>
            <a:endParaRPr lang="id-ID" sz="1100" b="1" dirty="0">
              <a:solidFill>
                <a:schemeClr val="bg1"/>
              </a:solidFill>
              <a:latin typeface="Bookman Old Style" panose="0205060405050502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A95A47-D5DB-4EAA-9051-AF9AB155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374" y="411313"/>
            <a:ext cx="1241169" cy="1208844"/>
          </a:xfrm>
          <a:prstGeom prst="rect">
            <a:avLst/>
          </a:prstGeom>
        </p:spPr>
      </p:pic>
      <p:grpSp>
        <p:nvGrpSpPr>
          <p:cNvPr id="29" name="Google Shape;1713;p58">
            <a:extLst>
              <a:ext uri="{FF2B5EF4-FFF2-40B4-BE49-F238E27FC236}">
                <a16:creationId xmlns:a16="http://schemas.microsoft.com/office/drawing/2014/main" id="{A0D42583-5494-4064-B94F-558C07AF2509}"/>
              </a:ext>
            </a:extLst>
          </p:cNvPr>
          <p:cNvGrpSpPr/>
          <p:nvPr/>
        </p:nvGrpSpPr>
        <p:grpSpPr>
          <a:xfrm>
            <a:off x="1643842" y="1771977"/>
            <a:ext cx="2234664" cy="888062"/>
            <a:chOff x="4411970" y="4340222"/>
            <a:chExt cx="779467" cy="242683"/>
          </a:xfrm>
        </p:grpSpPr>
        <p:sp>
          <p:nvSpPr>
            <p:cNvPr id="30" name="Google Shape;1714;p58">
              <a:extLst>
                <a:ext uri="{FF2B5EF4-FFF2-40B4-BE49-F238E27FC236}">
                  <a16:creationId xmlns:a16="http://schemas.microsoft.com/office/drawing/2014/main" id="{67F2F355-B9B8-4613-8902-D68C56637321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15;p58">
              <a:extLst>
                <a:ext uri="{FF2B5EF4-FFF2-40B4-BE49-F238E27FC236}">
                  <a16:creationId xmlns:a16="http://schemas.microsoft.com/office/drawing/2014/main" id="{5B82FD54-D780-4F17-B568-19687800AA91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16;p58">
              <a:extLst>
                <a:ext uri="{FF2B5EF4-FFF2-40B4-BE49-F238E27FC236}">
                  <a16:creationId xmlns:a16="http://schemas.microsoft.com/office/drawing/2014/main" id="{1CB05686-7FF6-41DE-B77C-AB7806383569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766;p49">
            <a:extLst>
              <a:ext uri="{FF2B5EF4-FFF2-40B4-BE49-F238E27FC236}">
                <a16:creationId xmlns:a16="http://schemas.microsoft.com/office/drawing/2014/main" id="{D6DDDD60-03AA-4486-8ED7-544027D5375A}"/>
              </a:ext>
            </a:extLst>
          </p:cNvPr>
          <p:cNvSpPr txBox="1">
            <a:spLocks/>
          </p:cNvSpPr>
          <p:nvPr/>
        </p:nvSpPr>
        <p:spPr>
          <a:xfrm flipH="1">
            <a:off x="2301967" y="1906203"/>
            <a:ext cx="1560600" cy="7765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ID" sz="2200">
                <a:solidFill>
                  <a:schemeClr val="bg1"/>
                </a:solidFill>
              </a:rPr>
              <a:t>Tahun 2021 Nilai 87,01</a:t>
            </a:r>
            <a:endParaRPr lang="en-ID" sz="2200" dirty="0">
              <a:solidFill>
                <a:schemeClr val="bg1"/>
              </a:solidFill>
            </a:endParaRPr>
          </a:p>
        </p:txBody>
      </p:sp>
      <p:grpSp>
        <p:nvGrpSpPr>
          <p:cNvPr id="34" name="Google Shape;1713;p58">
            <a:extLst>
              <a:ext uri="{FF2B5EF4-FFF2-40B4-BE49-F238E27FC236}">
                <a16:creationId xmlns:a16="http://schemas.microsoft.com/office/drawing/2014/main" id="{35A51FA0-0C9F-4F94-BABE-DBE6A7F5D605}"/>
              </a:ext>
            </a:extLst>
          </p:cNvPr>
          <p:cNvGrpSpPr/>
          <p:nvPr/>
        </p:nvGrpSpPr>
        <p:grpSpPr>
          <a:xfrm>
            <a:off x="273512" y="3653417"/>
            <a:ext cx="2234664" cy="888062"/>
            <a:chOff x="4411970" y="4340222"/>
            <a:chExt cx="779467" cy="242683"/>
          </a:xfrm>
        </p:grpSpPr>
        <p:sp>
          <p:nvSpPr>
            <p:cNvPr id="35" name="Google Shape;1714;p58">
              <a:extLst>
                <a:ext uri="{FF2B5EF4-FFF2-40B4-BE49-F238E27FC236}">
                  <a16:creationId xmlns:a16="http://schemas.microsoft.com/office/drawing/2014/main" id="{9884E845-CFF6-4BC4-B410-8CE785F4211A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15;p58">
              <a:extLst>
                <a:ext uri="{FF2B5EF4-FFF2-40B4-BE49-F238E27FC236}">
                  <a16:creationId xmlns:a16="http://schemas.microsoft.com/office/drawing/2014/main" id="{078D0E02-0DD6-4E25-A1C1-BB64E28C8371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16;p58">
              <a:extLst>
                <a:ext uri="{FF2B5EF4-FFF2-40B4-BE49-F238E27FC236}">
                  <a16:creationId xmlns:a16="http://schemas.microsoft.com/office/drawing/2014/main" id="{CD6CFB3D-664E-43BB-9AD7-C588E7FE4CFA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758;p49">
            <a:extLst>
              <a:ext uri="{FF2B5EF4-FFF2-40B4-BE49-F238E27FC236}">
                <a16:creationId xmlns:a16="http://schemas.microsoft.com/office/drawing/2014/main" id="{3373CC85-54AA-4C62-9D89-2075023D9ECF}"/>
              </a:ext>
            </a:extLst>
          </p:cNvPr>
          <p:cNvSpPr txBox="1">
            <a:spLocks/>
          </p:cNvSpPr>
          <p:nvPr/>
        </p:nvSpPr>
        <p:spPr>
          <a:xfrm flipH="1">
            <a:off x="886909" y="3808548"/>
            <a:ext cx="1560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ID" sz="2200">
                <a:solidFill>
                  <a:schemeClr val="bg1"/>
                </a:solidFill>
              </a:rPr>
              <a:t>Tahun 2020 Nilai 85,01</a:t>
            </a:r>
            <a:endParaRPr lang="en-ID" sz="2200" dirty="0">
              <a:solidFill>
                <a:schemeClr val="bg1"/>
              </a:solidFill>
            </a:endParaRPr>
          </a:p>
        </p:txBody>
      </p:sp>
      <p:grpSp>
        <p:nvGrpSpPr>
          <p:cNvPr id="39" name="Google Shape;1713;p58">
            <a:extLst>
              <a:ext uri="{FF2B5EF4-FFF2-40B4-BE49-F238E27FC236}">
                <a16:creationId xmlns:a16="http://schemas.microsoft.com/office/drawing/2014/main" id="{CF7C80E9-FE3B-4C9E-90C9-C6D24B38E7B2}"/>
              </a:ext>
            </a:extLst>
          </p:cNvPr>
          <p:cNvGrpSpPr/>
          <p:nvPr/>
        </p:nvGrpSpPr>
        <p:grpSpPr>
          <a:xfrm>
            <a:off x="3385554" y="3662476"/>
            <a:ext cx="2234664" cy="888062"/>
            <a:chOff x="4411970" y="4340222"/>
            <a:chExt cx="779467" cy="242683"/>
          </a:xfrm>
        </p:grpSpPr>
        <p:sp>
          <p:nvSpPr>
            <p:cNvPr id="40" name="Google Shape;1714;p58">
              <a:extLst>
                <a:ext uri="{FF2B5EF4-FFF2-40B4-BE49-F238E27FC236}">
                  <a16:creationId xmlns:a16="http://schemas.microsoft.com/office/drawing/2014/main" id="{40F1CDB7-1554-42F3-8C45-056D1642181E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15;p58">
              <a:extLst>
                <a:ext uri="{FF2B5EF4-FFF2-40B4-BE49-F238E27FC236}">
                  <a16:creationId xmlns:a16="http://schemas.microsoft.com/office/drawing/2014/main" id="{F9BCFDBC-BF6E-4389-9E6B-69C2770C2A62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16;p58">
              <a:extLst>
                <a:ext uri="{FF2B5EF4-FFF2-40B4-BE49-F238E27FC236}">
                  <a16:creationId xmlns:a16="http://schemas.microsoft.com/office/drawing/2014/main" id="{7BAAC913-4553-4233-80BD-7890E1274363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760;p49">
            <a:extLst>
              <a:ext uri="{FF2B5EF4-FFF2-40B4-BE49-F238E27FC236}">
                <a16:creationId xmlns:a16="http://schemas.microsoft.com/office/drawing/2014/main" id="{AF755530-099A-482F-8BAB-B0888DCD5859}"/>
              </a:ext>
            </a:extLst>
          </p:cNvPr>
          <p:cNvSpPr txBox="1">
            <a:spLocks/>
          </p:cNvSpPr>
          <p:nvPr/>
        </p:nvSpPr>
        <p:spPr>
          <a:xfrm flipH="1">
            <a:off x="4007409" y="3808547"/>
            <a:ext cx="1560600" cy="7419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ID" sz="2200">
                <a:solidFill>
                  <a:schemeClr val="bg1"/>
                </a:solidFill>
              </a:rPr>
              <a:t>Tahun 2022 Nilai 89,01</a:t>
            </a:r>
            <a:endParaRPr lang="en-ID" sz="2200" dirty="0">
              <a:solidFill>
                <a:schemeClr val="bg1"/>
              </a:solidFill>
            </a:endParaRPr>
          </a:p>
        </p:txBody>
      </p:sp>
      <p:grpSp>
        <p:nvGrpSpPr>
          <p:cNvPr id="44" name="Google Shape;1713;p58">
            <a:extLst>
              <a:ext uri="{FF2B5EF4-FFF2-40B4-BE49-F238E27FC236}">
                <a16:creationId xmlns:a16="http://schemas.microsoft.com/office/drawing/2014/main" id="{469168EB-1F60-43BC-9503-F28CD43330F5}"/>
              </a:ext>
            </a:extLst>
          </p:cNvPr>
          <p:cNvGrpSpPr/>
          <p:nvPr/>
        </p:nvGrpSpPr>
        <p:grpSpPr>
          <a:xfrm>
            <a:off x="4863421" y="1683980"/>
            <a:ext cx="2234664" cy="888062"/>
            <a:chOff x="4411970" y="4340222"/>
            <a:chExt cx="779467" cy="242683"/>
          </a:xfrm>
        </p:grpSpPr>
        <p:sp>
          <p:nvSpPr>
            <p:cNvPr id="45" name="Google Shape;1714;p58">
              <a:extLst>
                <a:ext uri="{FF2B5EF4-FFF2-40B4-BE49-F238E27FC236}">
                  <a16:creationId xmlns:a16="http://schemas.microsoft.com/office/drawing/2014/main" id="{4715E434-D3DC-4CCC-89A6-450975A92252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15;p58">
              <a:extLst>
                <a:ext uri="{FF2B5EF4-FFF2-40B4-BE49-F238E27FC236}">
                  <a16:creationId xmlns:a16="http://schemas.microsoft.com/office/drawing/2014/main" id="{703D2DD9-087F-4E75-930A-9901CC0D261E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6;p58">
              <a:extLst>
                <a:ext uri="{FF2B5EF4-FFF2-40B4-BE49-F238E27FC236}">
                  <a16:creationId xmlns:a16="http://schemas.microsoft.com/office/drawing/2014/main" id="{C1357752-715C-44CD-B320-0D299AAE18B8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764;p49">
            <a:extLst>
              <a:ext uri="{FF2B5EF4-FFF2-40B4-BE49-F238E27FC236}">
                <a16:creationId xmlns:a16="http://schemas.microsoft.com/office/drawing/2014/main" id="{B256B07E-09B1-4701-B01D-3D8D05BABC68}"/>
              </a:ext>
            </a:extLst>
          </p:cNvPr>
          <p:cNvSpPr txBox="1">
            <a:spLocks/>
          </p:cNvSpPr>
          <p:nvPr/>
        </p:nvSpPr>
        <p:spPr>
          <a:xfrm flipH="1">
            <a:off x="5530379" y="1794758"/>
            <a:ext cx="1560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ID" sz="2200">
                <a:solidFill>
                  <a:schemeClr val="bg1"/>
                </a:solidFill>
              </a:rPr>
              <a:t>Tahun 2023 Nilai 91,01</a:t>
            </a:r>
            <a:endParaRPr lang="en-ID" sz="2200" dirty="0">
              <a:solidFill>
                <a:schemeClr val="bg1"/>
              </a:solidFill>
            </a:endParaRPr>
          </a:p>
        </p:txBody>
      </p:sp>
      <p:grpSp>
        <p:nvGrpSpPr>
          <p:cNvPr id="49" name="Google Shape;1713;p58">
            <a:extLst>
              <a:ext uri="{FF2B5EF4-FFF2-40B4-BE49-F238E27FC236}">
                <a16:creationId xmlns:a16="http://schemas.microsoft.com/office/drawing/2014/main" id="{74846612-6DCF-42CC-92C0-B14DAF0FB0C9}"/>
              </a:ext>
            </a:extLst>
          </p:cNvPr>
          <p:cNvGrpSpPr/>
          <p:nvPr/>
        </p:nvGrpSpPr>
        <p:grpSpPr>
          <a:xfrm>
            <a:off x="6424021" y="3653417"/>
            <a:ext cx="2234664" cy="888062"/>
            <a:chOff x="4411970" y="4340222"/>
            <a:chExt cx="779467" cy="242683"/>
          </a:xfrm>
        </p:grpSpPr>
        <p:sp>
          <p:nvSpPr>
            <p:cNvPr id="50" name="Google Shape;1714;p58">
              <a:extLst>
                <a:ext uri="{FF2B5EF4-FFF2-40B4-BE49-F238E27FC236}">
                  <a16:creationId xmlns:a16="http://schemas.microsoft.com/office/drawing/2014/main" id="{18900B86-F9EA-44E1-A73C-8C4817A8BECC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15;p58">
              <a:extLst>
                <a:ext uri="{FF2B5EF4-FFF2-40B4-BE49-F238E27FC236}">
                  <a16:creationId xmlns:a16="http://schemas.microsoft.com/office/drawing/2014/main" id="{FEA790AA-E6D6-4191-A182-1C04C0F53900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16;p58">
              <a:extLst>
                <a:ext uri="{FF2B5EF4-FFF2-40B4-BE49-F238E27FC236}">
                  <a16:creationId xmlns:a16="http://schemas.microsoft.com/office/drawing/2014/main" id="{AA0E1003-B114-4DA3-86EF-7190E6661A84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762;p49">
            <a:extLst>
              <a:ext uri="{FF2B5EF4-FFF2-40B4-BE49-F238E27FC236}">
                <a16:creationId xmlns:a16="http://schemas.microsoft.com/office/drawing/2014/main" id="{670D02E5-C9F6-4D1D-91AF-9A582497E8C4}"/>
              </a:ext>
            </a:extLst>
          </p:cNvPr>
          <p:cNvSpPr txBox="1">
            <a:spLocks/>
          </p:cNvSpPr>
          <p:nvPr/>
        </p:nvSpPr>
        <p:spPr>
          <a:xfrm flipH="1">
            <a:off x="7098085" y="3808548"/>
            <a:ext cx="1560600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ID" sz="2200">
                <a:solidFill>
                  <a:schemeClr val="bg1"/>
                </a:solidFill>
              </a:rPr>
              <a:t>Tahun 2024 Nilai 93,01</a:t>
            </a:r>
            <a:endParaRPr lang="en-ID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ntent Placeholder 12">
            <a:extLst>
              <a:ext uri="{FF2B5EF4-FFF2-40B4-BE49-F238E27FC236}">
                <a16:creationId xmlns:a16="http://schemas.microsoft.com/office/drawing/2014/main" id="{283D0DD8-C5E4-4F5B-BA43-EA8D9300F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394" y="-338928"/>
            <a:ext cx="12632788" cy="94745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752" y="77766"/>
            <a:ext cx="8208499" cy="809633"/>
            <a:chOff x="623667" y="523444"/>
            <a:chExt cx="10944665" cy="1079511"/>
          </a:xfrm>
        </p:grpSpPr>
        <p:sp>
          <p:nvSpPr>
            <p:cNvPr id="5" name="TextBox 4"/>
            <p:cNvSpPr txBox="1"/>
            <p:nvPr/>
          </p:nvSpPr>
          <p:spPr>
            <a:xfrm>
              <a:off x="876831" y="523444"/>
              <a:ext cx="1029273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Bebas Neue" panose="020B0606020202050201" pitchFamily="34" charset="0"/>
                </a:rPr>
                <a:t>TARGET PEMBANGUNAN ZI MENUJU WBK/WBBM KMDN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667" y="1119330"/>
              <a:ext cx="10944665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 err="1">
                  <a:solidFill>
                    <a:schemeClr val="tx2">
                      <a:lumMod val="50000"/>
                    </a:schemeClr>
                  </a:solidFill>
                </a:rPr>
                <a:t>Tahun</a:t>
              </a:r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2020-2024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14900" y="1511515"/>
              <a:ext cx="4572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91150" y="1511515"/>
              <a:ext cx="45720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7400" y="1511515"/>
              <a:ext cx="457200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3650" y="1511515"/>
              <a:ext cx="4572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19900" y="1511515"/>
              <a:ext cx="457200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41993" y="17670"/>
            <a:ext cx="8299988" cy="5177992"/>
            <a:chOff x="-426177" y="817372"/>
            <a:chExt cx="19183005" cy="11967424"/>
          </a:xfrm>
        </p:grpSpPr>
        <p:grpSp>
          <p:nvGrpSpPr>
            <p:cNvPr id="13" name="Group 12"/>
            <p:cNvGrpSpPr/>
            <p:nvPr/>
          </p:nvGrpSpPr>
          <p:grpSpPr>
            <a:xfrm rot="5400000">
              <a:off x="8021071" y="-2410684"/>
              <a:ext cx="2499532" cy="18971981"/>
              <a:chOff x="10563533" y="82526"/>
              <a:chExt cx="3270455" cy="13220519"/>
            </a:xfrm>
          </p:grpSpPr>
          <p:sp>
            <p:nvSpPr>
              <p:cNvPr id="36" name="Trapezoid 35"/>
              <p:cNvSpPr/>
              <p:nvPr/>
            </p:nvSpPr>
            <p:spPr>
              <a:xfrm>
                <a:off x="10563533" y="8377084"/>
                <a:ext cx="3270455" cy="4925961"/>
              </a:xfrm>
              <a:prstGeom prst="trapezoid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7" name="Pentagon 36"/>
              <p:cNvSpPr/>
              <p:nvPr/>
            </p:nvSpPr>
            <p:spPr>
              <a:xfrm rot="16200000">
                <a:off x="7298493" y="4142138"/>
                <a:ext cx="9800540" cy="1681316"/>
              </a:xfrm>
              <a:prstGeom prst="homePlat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7735655" y="-4624799"/>
              <a:ext cx="3070369" cy="18971977"/>
              <a:chOff x="10563533" y="82528"/>
              <a:chExt cx="4017353" cy="13220517"/>
            </a:xfrm>
          </p:grpSpPr>
          <p:sp>
            <p:nvSpPr>
              <p:cNvPr id="34" name="Trapezoid 17"/>
              <p:cNvSpPr/>
              <p:nvPr/>
            </p:nvSpPr>
            <p:spPr>
              <a:xfrm>
                <a:off x="10563533" y="8524568"/>
                <a:ext cx="4016170" cy="4778477"/>
              </a:xfrm>
              <a:custGeom>
                <a:avLst/>
                <a:gdLst>
                  <a:gd name="connsiteX0" fmla="*/ 0 w 3270455"/>
                  <a:gd name="connsiteY0" fmla="*/ 4925961 h 4925961"/>
                  <a:gd name="connsiteX1" fmla="*/ 817614 w 3270455"/>
                  <a:gd name="connsiteY1" fmla="*/ 0 h 4925961"/>
                  <a:gd name="connsiteX2" fmla="*/ 2452841 w 3270455"/>
                  <a:gd name="connsiteY2" fmla="*/ 0 h 4925961"/>
                  <a:gd name="connsiteX3" fmla="*/ 3270455 w 3270455"/>
                  <a:gd name="connsiteY3" fmla="*/ 4925961 h 4925961"/>
                  <a:gd name="connsiteX4" fmla="*/ 0 w 3270455"/>
                  <a:gd name="connsiteY4" fmla="*/ 4925961 h 4925961"/>
                  <a:gd name="connsiteX0" fmla="*/ 0 w 4016170"/>
                  <a:gd name="connsiteY0" fmla="*/ 4925961 h 4925961"/>
                  <a:gd name="connsiteX1" fmla="*/ 817614 w 4016170"/>
                  <a:gd name="connsiteY1" fmla="*/ 0 h 4925961"/>
                  <a:gd name="connsiteX2" fmla="*/ 4016170 w 4016170"/>
                  <a:gd name="connsiteY2" fmla="*/ 147484 h 4925961"/>
                  <a:gd name="connsiteX3" fmla="*/ 3270455 w 4016170"/>
                  <a:gd name="connsiteY3" fmla="*/ 4925961 h 4925961"/>
                  <a:gd name="connsiteX4" fmla="*/ 0 w 4016170"/>
                  <a:gd name="connsiteY4" fmla="*/ 4925961 h 4925961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270455 w 4016170"/>
                  <a:gd name="connsiteY3" fmla="*/ 4778477 h 4778477"/>
                  <a:gd name="connsiteX4" fmla="*/ 0 w 4016170"/>
                  <a:gd name="connsiteY4" fmla="*/ 4778477 h 4778477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152468 w 4016170"/>
                  <a:gd name="connsiteY3" fmla="*/ 4748980 h 4778477"/>
                  <a:gd name="connsiteX4" fmla="*/ 0 w 4016170"/>
                  <a:gd name="connsiteY4" fmla="*/ 4778477 h 4778477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211461 w 4016170"/>
                  <a:gd name="connsiteY3" fmla="*/ 4748980 h 4778477"/>
                  <a:gd name="connsiteX4" fmla="*/ 0 w 4016170"/>
                  <a:gd name="connsiteY4" fmla="*/ 4778477 h 4778477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211461 w 4016170"/>
                  <a:gd name="connsiteY3" fmla="*/ 4778477 h 4778477"/>
                  <a:gd name="connsiteX4" fmla="*/ 0 w 4016170"/>
                  <a:gd name="connsiteY4" fmla="*/ 4778477 h 4778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170" h="4778477">
                    <a:moveTo>
                      <a:pt x="0" y="4778477"/>
                    </a:moveTo>
                    <a:lnTo>
                      <a:pt x="2321949" y="29497"/>
                    </a:lnTo>
                    <a:lnTo>
                      <a:pt x="4016170" y="0"/>
                    </a:lnTo>
                    <a:lnTo>
                      <a:pt x="3211461" y="4778477"/>
                    </a:lnTo>
                    <a:lnTo>
                      <a:pt x="0" y="477847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Pentagon 34"/>
              <p:cNvSpPr/>
              <p:nvPr/>
            </p:nvSpPr>
            <p:spPr>
              <a:xfrm rot="16200000">
                <a:off x="9494266" y="3486653"/>
                <a:ext cx="8490746" cy="1682495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5400000">
              <a:off x="7117959" y="-6515738"/>
              <a:ext cx="4293110" cy="18959329"/>
              <a:chOff x="10563533" y="91342"/>
              <a:chExt cx="5617220" cy="13211703"/>
            </a:xfrm>
          </p:grpSpPr>
          <p:sp>
            <p:nvSpPr>
              <p:cNvPr id="32" name="Trapezoid 17"/>
              <p:cNvSpPr/>
              <p:nvPr/>
            </p:nvSpPr>
            <p:spPr>
              <a:xfrm>
                <a:off x="10563533" y="8495071"/>
                <a:ext cx="5558605" cy="4807974"/>
              </a:xfrm>
              <a:custGeom>
                <a:avLst/>
                <a:gdLst>
                  <a:gd name="connsiteX0" fmla="*/ 0 w 3270455"/>
                  <a:gd name="connsiteY0" fmla="*/ 4925961 h 4925961"/>
                  <a:gd name="connsiteX1" fmla="*/ 817614 w 3270455"/>
                  <a:gd name="connsiteY1" fmla="*/ 0 h 4925961"/>
                  <a:gd name="connsiteX2" fmla="*/ 2452841 w 3270455"/>
                  <a:gd name="connsiteY2" fmla="*/ 0 h 4925961"/>
                  <a:gd name="connsiteX3" fmla="*/ 3270455 w 3270455"/>
                  <a:gd name="connsiteY3" fmla="*/ 4925961 h 4925961"/>
                  <a:gd name="connsiteX4" fmla="*/ 0 w 3270455"/>
                  <a:gd name="connsiteY4" fmla="*/ 4925961 h 4925961"/>
                  <a:gd name="connsiteX0" fmla="*/ 0 w 4016170"/>
                  <a:gd name="connsiteY0" fmla="*/ 4925961 h 4925961"/>
                  <a:gd name="connsiteX1" fmla="*/ 817614 w 4016170"/>
                  <a:gd name="connsiteY1" fmla="*/ 0 h 4925961"/>
                  <a:gd name="connsiteX2" fmla="*/ 4016170 w 4016170"/>
                  <a:gd name="connsiteY2" fmla="*/ 147484 h 4925961"/>
                  <a:gd name="connsiteX3" fmla="*/ 3270455 w 4016170"/>
                  <a:gd name="connsiteY3" fmla="*/ 4925961 h 4925961"/>
                  <a:gd name="connsiteX4" fmla="*/ 0 w 4016170"/>
                  <a:gd name="connsiteY4" fmla="*/ 4925961 h 4925961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270455 w 4016170"/>
                  <a:gd name="connsiteY3" fmla="*/ 4778477 h 4778477"/>
                  <a:gd name="connsiteX4" fmla="*/ 0 w 4016170"/>
                  <a:gd name="connsiteY4" fmla="*/ 4778477 h 4778477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152468 w 4016170"/>
                  <a:gd name="connsiteY3" fmla="*/ 4748980 h 4778477"/>
                  <a:gd name="connsiteX4" fmla="*/ 0 w 4016170"/>
                  <a:gd name="connsiteY4" fmla="*/ 4778477 h 4778477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211461 w 4016170"/>
                  <a:gd name="connsiteY3" fmla="*/ 4748980 h 4778477"/>
                  <a:gd name="connsiteX4" fmla="*/ 0 w 4016170"/>
                  <a:gd name="connsiteY4" fmla="*/ 4778477 h 4778477"/>
                  <a:gd name="connsiteX0" fmla="*/ 0 w 4016170"/>
                  <a:gd name="connsiteY0" fmla="*/ 4778477 h 4778477"/>
                  <a:gd name="connsiteX1" fmla="*/ 2321949 w 4016170"/>
                  <a:gd name="connsiteY1" fmla="*/ 29497 h 4778477"/>
                  <a:gd name="connsiteX2" fmla="*/ 4016170 w 4016170"/>
                  <a:gd name="connsiteY2" fmla="*/ 0 h 4778477"/>
                  <a:gd name="connsiteX3" fmla="*/ 3211461 w 4016170"/>
                  <a:gd name="connsiteY3" fmla="*/ 4778477 h 4778477"/>
                  <a:gd name="connsiteX4" fmla="*/ 0 w 4016170"/>
                  <a:gd name="connsiteY4" fmla="*/ 4778477 h 4778477"/>
                  <a:gd name="connsiteX0" fmla="*/ 0 w 5491009"/>
                  <a:gd name="connsiteY0" fmla="*/ 4748980 h 4748980"/>
                  <a:gd name="connsiteX1" fmla="*/ 2321949 w 5491009"/>
                  <a:gd name="connsiteY1" fmla="*/ 0 h 4748980"/>
                  <a:gd name="connsiteX2" fmla="*/ 5491009 w 5491009"/>
                  <a:gd name="connsiteY2" fmla="*/ 29496 h 4748980"/>
                  <a:gd name="connsiteX3" fmla="*/ 3211461 w 5491009"/>
                  <a:gd name="connsiteY3" fmla="*/ 4748980 h 4748980"/>
                  <a:gd name="connsiteX4" fmla="*/ 0 w 5491009"/>
                  <a:gd name="connsiteY4" fmla="*/ 4748980 h 4748980"/>
                  <a:gd name="connsiteX0" fmla="*/ 0 w 5491009"/>
                  <a:gd name="connsiteY0" fmla="*/ 4778477 h 4778477"/>
                  <a:gd name="connsiteX1" fmla="*/ 3767291 w 5491009"/>
                  <a:gd name="connsiteY1" fmla="*/ 0 h 4778477"/>
                  <a:gd name="connsiteX2" fmla="*/ 5491009 w 5491009"/>
                  <a:gd name="connsiteY2" fmla="*/ 58993 h 4778477"/>
                  <a:gd name="connsiteX3" fmla="*/ 3211461 w 5491009"/>
                  <a:gd name="connsiteY3" fmla="*/ 4778477 h 4778477"/>
                  <a:gd name="connsiteX4" fmla="*/ 0 w 5491009"/>
                  <a:gd name="connsiteY4" fmla="*/ 4778477 h 4778477"/>
                  <a:gd name="connsiteX0" fmla="*/ 0 w 5579499"/>
                  <a:gd name="connsiteY0" fmla="*/ 4778477 h 4778477"/>
                  <a:gd name="connsiteX1" fmla="*/ 3767291 w 5579499"/>
                  <a:gd name="connsiteY1" fmla="*/ 0 h 4778477"/>
                  <a:gd name="connsiteX2" fmla="*/ 5579499 w 5579499"/>
                  <a:gd name="connsiteY2" fmla="*/ 58993 h 4778477"/>
                  <a:gd name="connsiteX3" fmla="*/ 3211461 w 5579499"/>
                  <a:gd name="connsiteY3" fmla="*/ 4778477 h 4778477"/>
                  <a:gd name="connsiteX4" fmla="*/ 0 w 5579499"/>
                  <a:gd name="connsiteY4" fmla="*/ 4778477 h 4778477"/>
                  <a:gd name="connsiteX0" fmla="*/ 0 w 5579499"/>
                  <a:gd name="connsiteY0" fmla="*/ 4807974 h 4807974"/>
                  <a:gd name="connsiteX1" fmla="*/ 3914775 w 5579499"/>
                  <a:gd name="connsiteY1" fmla="*/ 0 h 4807974"/>
                  <a:gd name="connsiteX2" fmla="*/ 5579499 w 5579499"/>
                  <a:gd name="connsiteY2" fmla="*/ 88490 h 4807974"/>
                  <a:gd name="connsiteX3" fmla="*/ 3211461 w 5579499"/>
                  <a:gd name="connsiteY3" fmla="*/ 4807974 h 4807974"/>
                  <a:gd name="connsiteX4" fmla="*/ 0 w 5579499"/>
                  <a:gd name="connsiteY4" fmla="*/ 4807974 h 4807974"/>
                  <a:gd name="connsiteX0" fmla="*/ 0 w 5520505"/>
                  <a:gd name="connsiteY0" fmla="*/ 4807974 h 4807974"/>
                  <a:gd name="connsiteX1" fmla="*/ 3914775 w 5520505"/>
                  <a:gd name="connsiteY1" fmla="*/ 0 h 4807974"/>
                  <a:gd name="connsiteX2" fmla="*/ 5520505 w 5520505"/>
                  <a:gd name="connsiteY2" fmla="*/ 88490 h 4807974"/>
                  <a:gd name="connsiteX3" fmla="*/ 3211461 w 5520505"/>
                  <a:gd name="connsiteY3" fmla="*/ 4807974 h 4807974"/>
                  <a:gd name="connsiteX4" fmla="*/ 0 w 5520505"/>
                  <a:gd name="connsiteY4" fmla="*/ 4807974 h 4807974"/>
                  <a:gd name="connsiteX0" fmla="*/ 0 w 5539555"/>
                  <a:gd name="connsiteY0" fmla="*/ 4807974 h 4807974"/>
                  <a:gd name="connsiteX1" fmla="*/ 3914775 w 5539555"/>
                  <a:gd name="connsiteY1" fmla="*/ 0 h 4807974"/>
                  <a:gd name="connsiteX2" fmla="*/ 5539555 w 5539555"/>
                  <a:gd name="connsiteY2" fmla="*/ 59915 h 4807974"/>
                  <a:gd name="connsiteX3" fmla="*/ 3211461 w 5539555"/>
                  <a:gd name="connsiteY3" fmla="*/ 4807974 h 4807974"/>
                  <a:gd name="connsiteX4" fmla="*/ 0 w 5539555"/>
                  <a:gd name="connsiteY4" fmla="*/ 4807974 h 4807974"/>
                  <a:gd name="connsiteX0" fmla="*/ 0 w 5558605"/>
                  <a:gd name="connsiteY0" fmla="*/ 4807974 h 4807974"/>
                  <a:gd name="connsiteX1" fmla="*/ 3914775 w 5558605"/>
                  <a:gd name="connsiteY1" fmla="*/ 0 h 4807974"/>
                  <a:gd name="connsiteX2" fmla="*/ 5558605 w 5558605"/>
                  <a:gd name="connsiteY2" fmla="*/ 50390 h 4807974"/>
                  <a:gd name="connsiteX3" fmla="*/ 3211461 w 5558605"/>
                  <a:gd name="connsiteY3" fmla="*/ 4807974 h 4807974"/>
                  <a:gd name="connsiteX4" fmla="*/ 0 w 5558605"/>
                  <a:gd name="connsiteY4" fmla="*/ 4807974 h 480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8605" h="4807974">
                    <a:moveTo>
                      <a:pt x="0" y="4807974"/>
                    </a:moveTo>
                    <a:lnTo>
                      <a:pt x="3914775" y="0"/>
                    </a:lnTo>
                    <a:lnTo>
                      <a:pt x="5558605" y="50390"/>
                    </a:lnTo>
                    <a:lnTo>
                      <a:pt x="3211461" y="4807974"/>
                    </a:lnTo>
                    <a:lnTo>
                      <a:pt x="0" y="4807974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3" name="Pentagon 32"/>
              <p:cNvSpPr/>
              <p:nvPr/>
            </p:nvSpPr>
            <p:spPr>
              <a:xfrm rot="16200000">
                <a:off x="11094132" y="3495468"/>
                <a:ext cx="8490747" cy="1682495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5400000">
              <a:off x="7841350" y="-317100"/>
              <a:ext cx="2846322" cy="18959330"/>
              <a:chOff x="11319154" y="91343"/>
              <a:chExt cx="3724205" cy="13211702"/>
            </a:xfrm>
          </p:grpSpPr>
          <p:sp>
            <p:nvSpPr>
              <p:cNvPr id="30" name="Trapezoid 33"/>
              <p:cNvSpPr/>
              <p:nvPr/>
            </p:nvSpPr>
            <p:spPr>
              <a:xfrm>
                <a:off x="11351651" y="8406581"/>
                <a:ext cx="3691708" cy="4896464"/>
              </a:xfrm>
              <a:custGeom>
                <a:avLst/>
                <a:gdLst>
                  <a:gd name="connsiteX0" fmla="*/ 0 w 3270455"/>
                  <a:gd name="connsiteY0" fmla="*/ 4925961 h 4925961"/>
                  <a:gd name="connsiteX1" fmla="*/ 817614 w 3270455"/>
                  <a:gd name="connsiteY1" fmla="*/ 0 h 4925961"/>
                  <a:gd name="connsiteX2" fmla="*/ 2452841 w 3270455"/>
                  <a:gd name="connsiteY2" fmla="*/ 0 h 4925961"/>
                  <a:gd name="connsiteX3" fmla="*/ 3270455 w 3270455"/>
                  <a:gd name="connsiteY3" fmla="*/ 4925961 h 4925961"/>
                  <a:gd name="connsiteX4" fmla="*/ 0 w 3270455"/>
                  <a:gd name="connsiteY4" fmla="*/ 4925961 h 4925961"/>
                  <a:gd name="connsiteX0" fmla="*/ 539237 w 2452841"/>
                  <a:gd name="connsiteY0" fmla="*/ 4896464 h 4925961"/>
                  <a:gd name="connsiteX1" fmla="*/ 0 w 2452841"/>
                  <a:gd name="connsiteY1" fmla="*/ 0 h 4925961"/>
                  <a:gd name="connsiteX2" fmla="*/ 1635227 w 2452841"/>
                  <a:gd name="connsiteY2" fmla="*/ 0 h 4925961"/>
                  <a:gd name="connsiteX3" fmla="*/ 2452841 w 2452841"/>
                  <a:gd name="connsiteY3" fmla="*/ 4925961 h 4925961"/>
                  <a:gd name="connsiteX4" fmla="*/ 539237 w 2452841"/>
                  <a:gd name="connsiteY4" fmla="*/ 4896464 h 4925961"/>
                  <a:gd name="connsiteX0" fmla="*/ 1011186 w 2452841"/>
                  <a:gd name="connsiteY0" fmla="*/ 4896464 h 4925961"/>
                  <a:gd name="connsiteX1" fmla="*/ 0 w 2452841"/>
                  <a:gd name="connsiteY1" fmla="*/ 0 h 4925961"/>
                  <a:gd name="connsiteX2" fmla="*/ 1635227 w 2452841"/>
                  <a:gd name="connsiteY2" fmla="*/ 0 h 4925961"/>
                  <a:gd name="connsiteX3" fmla="*/ 2452841 w 2452841"/>
                  <a:gd name="connsiteY3" fmla="*/ 4925961 h 4925961"/>
                  <a:gd name="connsiteX4" fmla="*/ 1011186 w 2452841"/>
                  <a:gd name="connsiteY4" fmla="*/ 4896464 h 4925961"/>
                  <a:gd name="connsiteX0" fmla="*/ 775212 w 2452841"/>
                  <a:gd name="connsiteY0" fmla="*/ 4896464 h 4925961"/>
                  <a:gd name="connsiteX1" fmla="*/ 0 w 2452841"/>
                  <a:gd name="connsiteY1" fmla="*/ 0 h 4925961"/>
                  <a:gd name="connsiteX2" fmla="*/ 1635227 w 2452841"/>
                  <a:gd name="connsiteY2" fmla="*/ 0 h 4925961"/>
                  <a:gd name="connsiteX3" fmla="*/ 2452841 w 2452841"/>
                  <a:gd name="connsiteY3" fmla="*/ 4925961 h 4925961"/>
                  <a:gd name="connsiteX4" fmla="*/ 775212 w 2452841"/>
                  <a:gd name="connsiteY4" fmla="*/ 4896464 h 4925961"/>
                  <a:gd name="connsiteX0" fmla="*/ 775212 w 3101770"/>
                  <a:gd name="connsiteY0" fmla="*/ 4896464 h 4925961"/>
                  <a:gd name="connsiteX1" fmla="*/ 0 w 3101770"/>
                  <a:gd name="connsiteY1" fmla="*/ 0 h 4925961"/>
                  <a:gd name="connsiteX2" fmla="*/ 1635227 w 3101770"/>
                  <a:gd name="connsiteY2" fmla="*/ 0 h 4925961"/>
                  <a:gd name="connsiteX3" fmla="*/ 3101770 w 3101770"/>
                  <a:gd name="connsiteY3" fmla="*/ 4925961 h 4925961"/>
                  <a:gd name="connsiteX4" fmla="*/ 775212 w 3101770"/>
                  <a:gd name="connsiteY4" fmla="*/ 4896464 h 4925961"/>
                  <a:gd name="connsiteX0" fmla="*/ 804709 w 3131267"/>
                  <a:gd name="connsiteY0" fmla="*/ 4896464 h 4925961"/>
                  <a:gd name="connsiteX1" fmla="*/ 0 w 3131267"/>
                  <a:gd name="connsiteY1" fmla="*/ 88490 h 4925961"/>
                  <a:gd name="connsiteX2" fmla="*/ 1664724 w 3131267"/>
                  <a:gd name="connsiteY2" fmla="*/ 0 h 4925961"/>
                  <a:gd name="connsiteX3" fmla="*/ 3131267 w 3131267"/>
                  <a:gd name="connsiteY3" fmla="*/ 4925961 h 4925961"/>
                  <a:gd name="connsiteX4" fmla="*/ 804709 w 3131267"/>
                  <a:gd name="connsiteY4" fmla="*/ 4896464 h 4925961"/>
                  <a:gd name="connsiteX0" fmla="*/ 804709 w 3721203"/>
                  <a:gd name="connsiteY0" fmla="*/ 4896464 h 4925961"/>
                  <a:gd name="connsiteX1" fmla="*/ 0 w 3721203"/>
                  <a:gd name="connsiteY1" fmla="*/ 88490 h 4925961"/>
                  <a:gd name="connsiteX2" fmla="*/ 1664724 w 3721203"/>
                  <a:gd name="connsiteY2" fmla="*/ 0 h 4925961"/>
                  <a:gd name="connsiteX3" fmla="*/ 3721203 w 3721203"/>
                  <a:gd name="connsiteY3" fmla="*/ 4925961 h 4925961"/>
                  <a:gd name="connsiteX4" fmla="*/ 804709 w 3721203"/>
                  <a:gd name="connsiteY4" fmla="*/ 4896464 h 4925961"/>
                  <a:gd name="connsiteX0" fmla="*/ 804709 w 3691707"/>
                  <a:gd name="connsiteY0" fmla="*/ 4896464 h 4896464"/>
                  <a:gd name="connsiteX1" fmla="*/ 0 w 3691707"/>
                  <a:gd name="connsiteY1" fmla="*/ 88490 h 4896464"/>
                  <a:gd name="connsiteX2" fmla="*/ 1664724 w 3691707"/>
                  <a:gd name="connsiteY2" fmla="*/ 0 h 4896464"/>
                  <a:gd name="connsiteX3" fmla="*/ 3691707 w 3691707"/>
                  <a:gd name="connsiteY3" fmla="*/ 4896464 h 4896464"/>
                  <a:gd name="connsiteX4" fmla="*/ 804709 w 3691707"/>
                  <a:gd name="connsiteY4" fmla="*/ 4896464 h 4896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1707" h="4896464">
                    <a:moveTo>
                      <a:pt x="804709" y="4896464"/>
                    </a:moveTo>
                    <a:lnTo>
                      <a:pt x="0" y="88490"/>
                    </a:lnTo>
                    <a:lnTo>
                      <a:pt x="1664724" y="0"/>
                    </a:lnTo>
                    <a:lnTo>
                      <a:pt x="3691707" y="4896464"/>
                    </a:lnTo>
                    <a:lnTo>
                      <a:pt x="804709" y="489646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1" name="Pentagon 30"/>
              <p:cNvSpPr/>
              <p:nvPr/>
            </p:nvSpPr>
            <p:spPr>
              <a:xfrm rot="16200000">
                <a:off x="7916439" y="3494058"/>
                <a:ext cx="8486748" cy="168131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5400000">
              <a:off x="7409218" y="1455571"/>
              <a:ext cx="3704855" cy="18953595"/>
              <a:chOff x="10166328" y="95339"/>
              <a:chExt cx="4847531" cy="13207706"/>
            </a:xfrm>
          </p:grpSpPr>
          <p:sp>
            <p:nvSpPr>
              <p:cNvPr id="28" name="Trapezoid 33"/>
              <p:cNvSpPr/>
              <p:nvPr/>
            </p:nvSpPr>
            <p:spPr>
              <a:xfrm>
                <a:off x="10191749" y="8539009"/>
                <a:ext cx="4822110" cy="4764036"/>
              </a:xfrm>
              <a:custGeom>
                <a:avLst/>
                <a:gdLst>
                  <a:gd name="connsiteX0" fmla="*/ 0 w 3270455"/>
                  <a:gd name="connsiteY0" fmla="*/ 4925961 h 4925961"/>
                  <a:gd name="connsiteX1" fmla="*/ 817614 w 3270455"/>
                  <a:gd name="connsiteY1" fmla="*/ 0 h 4925961"/>
                  <a:gd name="connsiteX2" fmla="*/ 2452841 w 3270455"/>
                  <a:gd name="connsiteY2" fmla="*/ 0 h 4925961"/>
                  <a:gd name="connsiteX3" fmla="*/ 3270455 w 3270455"/>
                  <a:gd name="connsiteY3" fmla="*/ 4925961 h 4925961"/>
                  <a:gd name="connsiteX4" fmla="*/ 0 w 3270455"/>
                  <a:gd name="connsiteY4" fmla="*/ 4925961 h 4925961"/>
                  <a:gd name="connsiteX0" fmla="*/ 539237 w 2452841"/>
                  <a:gd name="connsiteY0" fmla="*/ 4896464 h 4925961"/>
                  <a:gd name="connsiteX1" fmla="*/ 0 w 2452841"/>
                  <a:gd name="connsiteY1" fmla="*/ 0 h 4925961"/>
                  <a:gd name="connsiteX2" fmla="*/ 1635227 w 2452841"/>
                  <a:gd name="connsiteY2" fmla="*/ 0 h 4925961"/>
                  <a:gd name="connsiteX3" fmla="*/ 2452841 w 2452841"/>
                  <a:gd name="connsiteY3" fmla="*/ 4925961 h 4925961"/>
                  <a:gd name="connsiteX4" fmla="*/ 539237 w 2452841"/>
                  <a:gd name="connsiteY4" fmla="*/ 4896464 h 4925961"/>
                  <a:gd name="connsiteX0" fmla="*/ 1011186 w 2452841"/>
                  <a:gd name="connsiteY0" fmla="*/ 4896464 h 4925961"/>
                  <a:gd name="connsiteX1" fmla="*/ 0 w 2452841"/>
                  <a:gd name="connsiteY1" fmla="*/ 0 h 4925961"/>
                  <a:gd name="connsiteX2" fmla="*/ 1635227 w 2452841"/>
                  <a:gd name="connsiteY2" fmla="*/ 0 h 4925961"/>
                  <a:gd name="connsiteX3" fmla="*/ 2452841 w 2452841"/>
                  <a:gd name="connsiteY3" fmla="*/ 4925961 h 4925961"/>
                  <a:gd name="connsiteX4" fmla="*/ 1011186 w 2452841"/>
                  <a:gd name="connsiteY4" fmla="*/ 4896464 h 4925961"/>
                  <a:gd name="connsiteX0" fmla="*/ 775212 w 2452841"/>
                  <a:gd name="connsiteY0" fmla="*/ 4896464 h 4925961"/>
                  <a:gd name="connsiteX1" fmla="*/ 0 w 2452841"/>
                  <a:gd name="connsiteY1" fmla="*/ 0 h 4925961"/>
                  <a:gd name="connsiteX2" fmla="*/ 1635227 w 2452841"/>
                  <a:gd name="connsiteY2" fmla="*/ 0 h 4925961"/>
                  <a:gd name="connsiteX3" fmla="*/ 2452841 w 2452841"/>
                  <a:gd name="connsiteY3" fmla="*/ 4925961 h 4925961"/>
                  <a:gd name="connsiteX4" fmla="*/ 775212 w 2452841"/>
                  <a:gd name="connsiteY4" fmla="*/ 4896464 h 4925961"/>
                  <a:gd name="connsiteX0" fmla="*/ 775212 w 3101770"/>
                  <a:gd name="connsiteY0" fmla="*/ 4896464 h 4925961"/>
                  <a:gd name="connsiteX1" fmla="*/ 0 w 3101770"/>
                  <a:gd name="connsiteY1" fmla="*/ 0 h 4925961"/>
                  <a:gd name="connsiteX2" fmla="*/ 1635227 w 3101770"/>
                  <a:gd name="connsiteY2" fmla="*/ 0 h 4925961"/>
                  <a:gd name="connsiteX3" fmla="*/ 3101770 w 3101770"/>
                  <a:gd name="connsiteY3" fmla="*/ 4925961 h 4925961"/>
                  <a:gd name="connsiteX4" fmla="*/ 775212 w 3101770"/>
                  <a:gd name="connsiteY4" fmla="*/ 4896464 h 4925961"/>
                  <a:gd name="connsiteX0" fmla="*/ 804709 w 3131267"/>
                  <a:gd name="connsiteY0" fmla="*/ 4896464 h 4925961"/>
                  <a:gd name="connsiteX1" fmla="*/ 0 w 3131267"/>
                  <a:gd name="connsiteY1" fmla="*/ 88490 h 4925961"/>
                  <a:gd name="connsiteX2" fmla="*/ 1664724 w 3131267"/>
                  <a:gd name="connsiteY2" fmla="*/ 0 h 4925961"/>
                  <a:gd name="connsiteX3" fmla="*/ 3131267 w 3131267"/>
                  <a:gd name="connsiteY3" fmla="*/ 4925961 h 4925961"/>
                  <a:gd name="connsiteX4" fmla="*/ 804709 w 3131267"/>
                  <a:gd name="connsiteY4" fmla="*/ 4896464 h 4925961"/>
                  <a:gd name="connsiteX0" fmla="*/ 804709 w 3721203"/>
                  <a:gd name="connsiteY0" fmla="*/ 4896464 h 4925961"/>
                  <a:gd name="connsiteX1" fmla="*/ 0 w 3721203"/>
                  <a:gd name="connsiteY1" fmla="*/ 88490 h 4925961"/>
                  <a:gd name="connsiteX2" fmla="*/ 1664724 w 3721203"/>
                  <a:gd name="connsiteY2" fmla="*/ 0 h 4925961"/>
                  <a:gd name="connsiteX3" fmla="*/ 3721203 w 3721203"/>
                  <a:gd name="connsiteY3" fmla="*/ 4925961 h 4925961"/>
                  <a:gd name="connsiteX4" fmla="*/ 804709 w 3721203"/>
                  <a:gd name="connsiteY4" fmla="*/ 4896464 h 4925961"/>
                  <a:gd name="connsiteX0" fmla="*/ 804709 w 3691707"/>
                  <a:gd name="connsiteY0" fmla="*/ 4896464 h 4896464"/>
                  <a:gd name="connsiteX1" fmla="*/ 0 w 3691707"/>
                  <a:gd name="connsiteY1" fmla="*/ 88490 h 4896464"/>
                  <a:gd name="connsiteX2" fmla="*/ 1664724 w 3691707"/>
                  <a:gd name="connsiteY2" fmla="*/ 0 h 4896464"/>
                  <a:gd name="connsiteX3" fmla="*/ 3691707 w 3691707"/>
                  <a:gd name="connsiteY3" fmla="*/ 4896464 h 4896464"/>
                  <a:gd name="connsiteX4" fmla="*/ 804709 w 3691707"/>
                  <a:gd name="connsiteY4" fmla="*/ 4896464 h 4896464"/>
                  <a:gd name="connsiteX0" fmla="*/ 1925587 w 4812585"/>
                  <a:gd name="connsiteY0" fmla="*/ 4896464 h 4896464"/>
                  <a:gd name="connsiteX1" fmla="*/ 0 w 4812585"/>
                  <a:gd name="connsiteY1" fmla="*/ 88490 h 4896464"/>
                  <a:gd name="connsiteX2" fmla="*/ 2785602 w 4812585"/>
                  <a:gd name="connsiteY2" fmla="*/ 0 h 4896464"/>
                  <a:gd name="connsiteX3" fmla="*/ 4812585 w 4812585"/>
                  <a:gd name="connsiteY3" fmla="*/ 4896464 h 4896464"/>
                  <a:gd name="connsiteX4" fmla="*/ 1925587 w 4812585"/>
                  <a:gd name="connsiteY4" fmla="*/ 4896464 h 4896464"/>
                  <a:gd name="connsiteX0" fmla="*/ 1925587 w 4812585"/>
                  <a:gd name="connsiteY0" fmla="*/ 4896464 h 4896464"/>
                  <a:gd name="connsiteX1" fmla="*/ 0 w 4812585"/>
                  <a:gd name="connsiteY1" fmla="*/ 88490 h 4896464"/>
                  <a:gd name="connsiteX2" fmla="*/ 1310763 w 4812585"/>
                  <a:gd name="connsiteY2" fmla="*/ 0 h 4896464"/>
                  <a:gd name="connsiteX3" fmla="*/ 4812585 w 4812585"/>
                  <a:gd name="connsiteY3" fmla="*/ 4896464 h 4896464"/>
                  <a:gd name="connsiteX4" fmla="*/ 1925587 w 4812585"/>
                  <a:gd name="connsiteY4" fmla="*/ 4896464 h 4896464"/>
                  <a:gd name="connsiteX0" fmla="*/ 1925587 w 4812585"/>
                  <a:gd name="connsiteY0" fmla="*/ 4896464 h 4896464"/>
                  <a:gd name="connsiteX1" fmla="*/ 0 w 4812585"/>
                  <a:gd name="connsiteY1" fmla="*/ 88490 h 4896464"/>
                  <a:gd name="connsiteX2" fmla="*/ 1310763 w 4812585"/>
                  <a:gd name="connsiteY2" fmla="*/ 0 h 4896464"/>
                  <a:gd name="connsiteX3" fmla="*/ 4812585 w 4812585"/>
                  <a:gd name="connsiteY3" fmla="*/ 4896464 h 4896464"/>
                  <a:gd name="connsiteX4" fmla="*/ 1925587 w 4812585"/>
                  <a:gd name="connsiteY4" fmla="*/ 4896464 h 4896464"/>
                  <a:gd name="connsiteX0" fmla="*/ 1925587 w 4812585"/>
                  <a:gd name="connsiteY0" fmla="*/ 4925961 h 4925961"/>
                  <a:gd name="connsiteX1" fmla="*/ 0 w 4812585"/>
                  <a:gd name="connsiteY1" fmla="*/ 117987 h 4925961"/>
                  <a:gd name="connsiteX2" fmla="*/ 1517240 w 4812585"/>
                  <a:gd name="connsiteY2" fmla="*/ 0 h 4925961"/>
                  <a:gd name="connsiteX3" fmla="*/ 4812585 w 4812585"/>
                  <a:gd name="connsiteY3" fmla="*/ 4925961 h 4925961"/>
                  <a:gd name="connsiteX4" fmla="*/ 1925587 w 4812585"/>
                  <a:gd name="connsiteY4" fmla="*/ 4925961 h 4925961"/>
                  <a:gd name="connsiteX0" fmla="*/ 1925587 w 4812585"/>
                  <a:gd name="connsiteY0" fmla="*/ 4925961 h 4925961"/>
                  <a:gd name="connsiteX1" fmla="*/ 0 w 4812585"/>
                  <a:gd name="connsiteY1" fmla="*/ 117987 h 4925961"/>
                  <a:gd name="connsiteX2" fmla="*/ 1517240 w 4812585"/>
                  <a:gd name="connsiteY2" fmla="*/ 0 h 4925961"/>
                  <a:gd name="connsiteX3" fmla="*/ 4812585 w 4812585"/>
                  <a:gd name="connsiteY3" fmla="*/ 4925961 h 4925961"/>
                  <a:gd name="connsiteX4" fmla="*/ 1925587 w 4812585"/>
                  <a:gd name="connsiteY4" fmla="*/ 4925961 h 4925961"/>
                  <a:gd name="connsiteX0" fmla="*/ 1984580 w 4812585"/>
                  <a:gd name="connsiteY0" fmla="*/ 4896464 h 4925961"/>
                  <a:gd name="connsiteX1" fmla="*/ 0 w 4812585"/>
                  <a:gd name="connsiteY1" fmla="*/ 117987 h 4925961"/>
                  <a:gd name="connsiteX2" fmla="*/ 1517240 w 4812585"/>
                  <a:gd name="connsiteY2" fmla="*/ 0 h 4925961"/>
                  <a:gd name="connsiteX3" fmla="*/ 4812585 w 4812585"/>
                  <a:gd name="connsiteY3" fmla="*/ 4925961 h 4925961"/>
                  <a:gd name="connsiteX4" fmla="*/ 1984580 w 4812585"/>
                  <a:gd name="connsiteY4" fmla="*/ 4896464 h 4925961"/>
                  <a:gd name="connsiteX0" fmla="*/ 1984580 w 4812585"/>
                  <a:gd name="connsiteY0" fmla="*/ 4896464 h 4925961"/>
                  <a:gd name="connsiteX1" fmla="*/ 0 w 4812585"/>
                  <a:gd name="connsiteY1" fmla="*/ 175137 h 4925961"/>
                  <a:gd name="connsiteX2" fmla="*/ 1517240 w 4812585"/>
                  <a:gd name="connsiteY2" fmla="*/ 0 h 4925961"/>
                  <a:gd name="connsiteX3" fmla="*/ 4812585 w 4812585"/>
                  <a:gd name="connsiteY3" fmla="*/ 4925961 h 4925961"/>
                  <a:gd name="connsiteX4" fmla="*/ 1984580 w 4812585"/>
                  <a:gd name="connsiteY4" fmla="*/ 4896464 h 4925961"/>
                  <a:gd name="connsiteX0" fmla="*/ 1984580 w 4812585"/>
                  <a:gd name="connsiteY0" fmla="*/ 4734539 h 4764036"/>
                  <a:gd name="connsiteX1" fmla="*/ 0 w 4812585"/>
                  <a:gd name="connsiteY1" fmla="*/ 13212 h 4764036"/>
                  <a:gd name="connsiteX2" fmla="*/ 1669640 w 4812585"/>
                  <a:gd name="connsiteY2" fmla="*/ 0 h 4764036"/>
                  <a:gd name="connsiteX3" fmla="*/ 4812585 w 4812585"/>
                  <a:gd name="connsiteY3" fmla="*/ 4764036 h 4764036"/>
                  <a:gd name="connsiteX4" fmla="*/ 1984580 w 4812585"/>
                  <a:gd name="connsiteY4" fmla="*/ 4734539 h 4764036"/>
                  <a:gd name="connsiteX0" fmla="*/ 1975055 w 4803060"/>
                  <a:gd name="connsiteY0" fmla="*/ 4740377 h 4769874"/>
                  <a:gd name="connsiteX1" fmla="*/ 0 w 4803060"/>
                  <a:gd name="connsiteY1" fmla="*/ 0 h 4769874"/>
                  <a:gd name="connsiteX2" fmla="*/ 1660115 w 4803060"/>
                  <a:gd name="connsiteY2" fmla="*/ 5838 h 4769874"/>
                  <a:gd name="connsiteX3" fmla="*/ 4803060 w 4803060"/>
                  <a:gd name="connsiteY3" fmla="*/ 4769874 h 4769874"/>
                  <a:gd name="connsiteX4" fmla="*/ 1975055 w 4803060"/>
                  <a:gd name="connsiteY4" fmla="*/ 4740377 h 4769874"/>
                  <a:gd name="connsiteX0" fmla="*/ 1984580 w 4812585"/>
                  <a:gd name="connsiteY0" fmla="*/ 4734539 h 4764036"/>
                  <a:gd name="connsiteX1" fmla="*/ 0 w 4812585"/>
                  <a:gd name="connsiteY1" fmla="*/ 3687 h 4764036"/>
                  <a:gd name="connsiteX2" fmla="*/ 1669640 w 4812585"/>
                  <a:gd name="connsiteY2" fmla="*/ 0 h 4764036"/>
                  <a:gd name="connsiteX3" fmla="*/ 4812585 w 4812585"/>
                  <a:gd name="connsiteY3" fmla="*/ 4764036 h 4764036"/>
                  <a:gd name="connsiteX4" fmla="*/ 1984580 w 4812585"/>
                  <a:gd name="connsiteY4" fmla="*/ 4734539 h 4764036"/>
                  <a:gd name="connsiteX0" fmla="*/ 1994105 w 4822110"/>
                  <a:gd name="connsiteY0" fmla="*/ 4734539 h 4764036"/>
                  <a:gd name="connsiteX1" fmla="*/ 0 w 4822110"/>
                  <a:gd name="connsiteY1" fmla="*/ 13212 h 4764036"/>
                  <a:gd name="connsiteX2" fmla="*/ 1679165 w 4822110"/>
                  <a:gd name="connsiteY2" fmla="*/ 0 h 4764036"/>
                  <a:gd name="connsiteX3" fmla="*/ 4822110 w 4822110"/>
                  <a:gd name="connsiteY3" fmla="*/ 4764036 h 4764036"/>
                  <a:gd name="connsiteX4" fmla="*/ 1994105 w 4822110"/>
                  <a:gd name="connsiteY4" fmla="*/ 4734539 h 4764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2110" h="4764036">
                    <a:moveTo>
                      <a:pt x="1994105" y="4734539"/>
                    </a:moveTo>
                    <a:lnTo>
                      <a:pt x="0" y="13212"/>
                    </a:lnTo>
                    <a:lnTo>
                      <a:pt x="1679165" y="0"/>
                    </a:lnTo>
                    <a:lnTo>
                      <a:pt x="4822110" y="4764036"/>
                    </a:lnTo>
                    <a:lnTo>
                      <a:pt x="1994105" y="473453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9" name="Pentagon 28"/>
              <p:cNvSpPr/>
              <p:nvPr/>
            </p:nvSpPr>
            <p:spPr>
              <a:xfrm rot="16200000">
                <a:off x="6763612" y="3498055"/>
                <a:ext cx="8486748" cy="1681316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 rot="675162">
              <a:off x="-426177" y="2068920"/>
              <a:ext cx="2037853" cy="1067005"/>
            </a:xfrm>
            <a:prstGeom prst="rect">
              <a:avLst/>
            </a:prstGeom>
            <a:noFill/>
            <a:ln>
              <a:noFill/>
            </a:ln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2024</a:t>
              </a:r>
            </a:p>
          </p:txBody>
        </p:sp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-426177" y="4388967"/>
              <a:ext cx="2037853" cy="1067005"/>
            </a:xfrm>
            <a:prstGeom prst="rect">
              <a:avLst/>
            </a:prstGeom>
            <a:noFill/>
            <a:ln>
              <a:noFill/>
            </a:ln>
            <a:scene3d>
              <a:camera prst="isometricOffAxis2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2023</a:t>
              </a:r>
            </a:p>
          </p:txBody>
        </p:sp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 rot="21127101">
              <a:off x="-426177" y="6753566"/>
              <a:ext cx="2037853" cy="1067005"/>
            </a:xfrm>
            <a:prstGeom prst="rect">
              <a:avLst/>
            </a:prstGeom>
            <a:noFill/>
            <a:ln>
              <a:noFill/>
            </a:ln>
            <a:scene3d>
              <a:camera prst="isometricOffAxis2Left">
                <a:rot lat="21303768" lon="2115199" rev="20967417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2022</a:t>
              </a:r>
            </a:p>
          </p:txBody>
        </p:sp>
        <p:sp>
          <p:nvSpPr>
            <p:cNvPr id="21" name="TextBox 9"/>
            <p:cNvSpPr txBox="1">
              <a:spLocks noChangeArrowheads="1"/>
            </p:cNvSpPr>
            <p:nvPr/>
          </p:nvSpPr>
          <p:spPr bwMode="auto">
            <a:xfrm rot="20860929">
              <a:off x="-357818" y="8845624"/>
              <a:ext cx="1876551" cy="1067005"/>
            </a:xfrm>
            <a:prstGeom prst="rect">
              <a:avLst/>
            </a:prstGeom>
            <a:noFill/>
            <a:ln>
              <a:noFill/>
            </a:ln>
            <a:scene3d>
              <a:camera prst="isometricOffAxis2Left">
                <a:rot lat="21241078" lon="2510309" rev="20967926"/>
              </a:camera>
              <a:lightRig rig="threePt" dir="t"/>
            </a:scene3d>
            <a:sp3d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2021</a:t>
              </a:r>
            </a:p>
          </p:txBody>
        </p:sp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 rot="20779674">
              <a:off x="-352805" y="10958936"/>
              <a:ext cx="2037853" cy="106700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21223961" lon="2096180" rev="21230144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2020</a:t>
              </a:r>
            </a:p>
          </p:txBody>
        </p:sp>
        <p:sp>
          <p:nvSpPr>
            <p:cNvPr id="23" name="TextBox 9"/>
            <p:cNvSpPr txBox="1">
              <a:spLocks noChangeArrowheads="1"/>
            </p:cNvSpPr>
            <p:nvPr/>
          </p:nvSpPr>
          <p:spPr bwMode="auto">
            <a:xfrm>
              <a:off x="6327605" y="4180334"/>
              <a:ext cx="2058829" cy="106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431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826794" y="4302423"/>
            <a:ext cx="5370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Berdasarkan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Peraturan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Menteri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Negeri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Nomor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67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Tahun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2020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Rencana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Strategis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Kementerian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Negeri </a:t>
            </a:r>
            <a:r>
              <a:rPr lang="en-US" sz="1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Tahun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2020-2024</a:t>
            </a:r>
            <a:endParaRPr lang="en-US" sz="1800" i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863F9DA-9320-49F2-BF50-67D3151FA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117" y="-133597"/>
            <a:ext cx="1075294" cy="1047289"/>
          </a:xfrm>
          <a:prstGeom prst="rect">
            <a:avLst/>
          </a:prstGeom>
        </p:spPr>
      </p:pic>
      <p:sp>
        <p:nvSpPr>
          <p:cNvPr id="54" name="TextBox 9">
            <a:extLst>
              <a:ext uri="{FF2B5EF4-FFF2-40B4-BE49-F238E27FC236}">
                <a16:creationId xmlns:a16="http://schemas.microsoft.com/office/drawing/2014/main" id="{0D7CF7AE-8F57-48EC-B36E-3BED23F6F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853" y="2029302"/>
            <a:ext cx="890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329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5FFA614A-7B6B-43D6-8189-3CB2BBD72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853" y="2609352"/>
            <a:ext cx="890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242</a:t>
            </a:r>
          </a:p>
        </p:txBody>
      </p:sp>
      <p:sp>
        <p:nvSpPr>
          <p:cNvPr id="56" name="TextBox 9">
            <a:extLst>
              <a:ext uri="{FF2B5EF4-FFF2-40B4-BE49-F238E27FC236}">
                <a16:creationId xmlns:a16="http://schemas.microsoft.com/office/drawing/2014/main" id="{FE949EAF-076D-4AA8-B9CA-478F2141F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752" y="3166110"/>
            <a:ext cx="890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158</a:t>
            </a: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658E0296-FE8B-487C-9276-B6064F013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752" y="3754095"/>
            <a:ext cx="890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74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AF639C3E-C100-427D-8C5F-A72D1A094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565" y="1389999"/>
            <a:ext cx="2505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REVISI  13</a:t>
            </a:r>
          </a:p>
        </p:txBody>
      </p:sp>
      <p:sp>
        <p:nvSpPr>
          <p:cNvPr id="69" name="TextBox 9">
            <a:extLst>
              <a:ext uri="{FF2B5EF4-FFF2-40B4-BE49-F238E27FC236}">
                <a16:creationId xmlns:a16="http://schemas.microsoft.com/office/drawing/2014/main" id="{E7831A08-778E-4848-B3CB-AECEB91D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708" y="2531499"/>
            <a:ext cx="2505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REVISI  23</a:t>
            </a:r>
          </a:p>
        </p:txBody>
      </p:sp>
      <p:sp>
        <p:nvSpPr>
          <p:cNvPr id="70" name="TextBox 9">
            <a:extLst>
              <a:ext uri="{FF2B5EF4-FFF2-40B4-BE49-F238E27FC236}">
                <a16:creationId xmlns:a16="http://schemas.microsoft.com/office/drawing/2014/main" id="{B7A673FD-057E-4266-95D3-1DACAA7A9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707" y="3065120"/>
            <a:ext cx="2505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REVISI  25</a:t>
            </a:r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15C5D75F-870C-420E-8E0A-4EE5CF843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707" y="3651368"/>
            <a:ext cx="2505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REVISI  3</a:t>
            </a:r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C14FBB86-88B4-444A-B179-BAC8049F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708" y="1965283"/>
            <a:ext cx="2505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Bebas Neue" panose="020B0606020202050201" pitchFamily="34" charset="0"/>
              </a:rPr>
              <a:t>REVISI  16</a:t>
            </a: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081CFD54-1AA0-4F0E-8D43-2CC7D5C8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777" y="929963"/>
            <a:ext cx="890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latin typeface="Bebas Neue" panose="020B0606020202050201" pitchFamily="34" charset="0"/>
              </a:rPr>
              <a:t>1.234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C64472B8-48A0-40E5-9179-E4CC775E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707" y="925029"/>
            <a:ext cx="2505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dirty="0">
                <a:latin typeface="Bebas Neue" panose="020B0606020202050201" pitchFamily="34" charset="0"/>
              </a:rPr>
              <a:t>REVISI  80</a:t>
            </a:r>
          </a:p>
        </p:txBody>
      </p:sp>
    </p:spTree>
    <p:extLst>
      <p:ext uri="{BB962C8B-B14F-4D97-AF65-F5344CB8AC3E}">
        <p14:creationId xmlns:p14="http://schemas.microsoft.com/office/powerpoint/2010/main" val="4147680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b="38858"/>
          <a:stretch/>
        </p:blipFill>
        <p:spPr>
          <a:xfrm>
            <a:off x="1" y="-10114"/>
            <a:ext cx="9143999" cy="1767551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1" y="-37398"/>
            <a:ext cx="5456527" cy="21123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314D7-31DE-4812-BB00-01D88C080F00}"/>
              </a:ext>
            </a:extLst>
          </p:cNvPr>
          <p:cNvSpPr txBox="1"/>
          <p:nvPr/>
        </p:nvSpPr>
        <p:spPr>
          <a:xfrm>
            <a:off x="166365" y="59193"/>
            <a:ext cx="5081253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002060"/>
                </a:solidFill>
              </a:rPr>
              <a:t>Admin Unit </a:t>
            </a:r>
            <a:r>
              <a:rPr lang="en-US" sz="2100" b="1" dirty="0" err="1">
                <a:solidFill>
                  <a:srgbClr val="002060"/>
                </a:solidFill>
              </a:rPr>
              <a:t>Kerja</a:t>
            </a:r>
            <a:r>
              <a:rPr lang="en-US" sz="2100" b="1" dirty="0">
                <a:solidFill>
                  <a:srgbClr val="002060"/>
                </a:solidFill>
              </a:rPr>
              <a:t> Pembangunan ZI </a:t>
            </a:r>
            <a:r>
              <a:rPr lang="en-US" sz="2100" b="1" dirty="0" err="1">
                <a:solidFill>
                  <a:srgbClr val="002060"/>
                </a:solidFill>
              </a:rPr>
              <a:t>Menuju</a:t>
            </a:r>
            <a:r>
              <a:rPr lang="en-US" sz="2100" b="1" dirty="0">
                <a:solidFill>
                  <a:srgbClr val="002060"/>
                </a:solidFill>
              </a:rPr>
              <a:t> WBK/WBBM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E613E6-E120-438D-99EF-9B78E2B9AA3B}"/>
              </a:ext>
            </a:extLst>
          </p:cNvPr>
          <p:cNvGrpSpPr/>
          <p:nvPr/>
        </p:nvGrpSpPr>
        <p:grpSpPr>
          <a:xfrm>
            <a:off x="80300" y="1190564"/>
            <a:ext cx="1743523" cy="3739099"/>
            <a:chOff x="329900" y="1635759"/>
            <a:chExt cx="2324697" cy="49854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9355FFB-CA33-41F1-9F28-68C169EF054D}"/>
                </a:ext>
              </a:extLst>
            </p:cNvPr>
            <p:cNvGrpSpPr/>
            <p:nvPr/>
          </p:nvGrpSpPr>
          <p:grpSpPr>
            <a:xfrm>
              <a:off x="393700" y="1635759"/>
              <a:ext cx="2197100" cy="4985465"/>
              <a:chOff x="393700" y="1635759"/>
              <a:chExt cx="2197100" cy="49854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F1D4372C-0316-41CB-8761-9EB7D7930BF6}"/>
                  </a:ext>
                </a:extLst>
              </p:cNvPr>
              <p:cNvSpPr/>
              <p:nvPr/>
            </p:nvSpPr>
            <p:spPr>
              <a:xfrm>
                <a:off x="393700" y="1635759"/>
                <a:ext cx="2197100" cy="4985465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4655364-AACE-4171-B0E2-05BF64C6631C}"/>
                  </a:ext>
                </a:extLst>
              </p:cNvPr>
              <p:cNvSpPr/>
              <p:nvPr/>
            </p:nvSpPr>
            <p:spPr>
              <a:xfrm>
                <a:off x="393700" y="1635759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TextBox 22">
              <a:extLst>
                <a:ext uri="{FF2B5EF4-FFF2-40B4-BE49-F238E27FC236}">
                  <a16:creationId xmlns:a16="http://schemas.microsoft.com/office/drawing/2014/main" id="{7C477047-104D-4F77-8C72-88A67D5FCAE0}"/>
                </a:ext>
              </a:extLst>
            </p:cNvPr>
            <p:cNvSpPr txBox="1"/>
            <p:nvPr/>
          </p:nvSpPr>
          <p:spPr>
            <a:xfrm>
              <a:off x="329900" y="2025958"/>
              <a:ext cx="2324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00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Sekretariat</a:t>
              </a: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Jenderal</a:t>
              </a:r>
              <a:endParaRPr lang="en-US" sz="12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0256AF-C057-440E-8BB1-5272CE86DEC2}"/>
              </a:ext>
            </a:extLst>
          </p:cNvPr>
          <p:cNvGrpSpPr/>
          <p:nvPr/>
        </p:nvGrpSpPr>
        <p:grpSpPr>
          <a:xfrm>
            <a:off x="1873906" y="1190564"/>
            <a:ext cx="1687147" cy="3739098"/>
            <a:chOff x="341271" y="1635760"/>
            <a:chExt cx="2249529" cy="498546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C212C47-7BBC-4BF3-8851-9DAB8E89F218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C637AA8E-E1CE-4276-998D-B9C985075ED0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81B99C2-F8AA-4397-9EA8-3F9A795B1D54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541CEE3B-FE3B-4BA4-8DF8-6E0B66ECB3A8}"/>
                </a:ext>
              </a:extLst>
            </p:cNvPr>
            <p:cNvSpPr txBox="1"/>
            <p:nvPr/>
          </p:nvSpPr>
          <p:spPr>
            <a:xfrm>
              <a:off x="341271" y="2023115"/>
              <a:ext cx="222155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Inpektur</a:t>
              </a:r>
              <a:r>
                <a:rPr lang="en-US" sz="1275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Jenderal</a:t>
              </a:r>
              <a:endParaRPr lang="en-US" sz="1275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72D4A5-9578-4110-96F8-CADED0A557C7}"/>
              </a:ext>
            </a:extLst>
          </p:cNvPr>
          <p:cNvGrpSpPr/>
          <p:nvPr/>
        </p:nvGrpSpPr>
        <p:grpSpPr>
          <a:xfrm>
            <a:off x="3675577" y="1190564"/>
            <a:ext cx="1647825" cy="3739098"/>
            <a:chOff x="393700" y="1635760"/>
            <a:chExt cx="2197100" cy="498546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83B3855-1B59-4CFC-A0AB-CCDAF29FC033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A571F69B-29F4-48D6-AB2C-401DE29825BF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0139BD7-0DD1-4062-93D4-BF0A1A2A3140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79A56FFA-6AFC-4901-9703-2D7ED7794513}"/>
                </a:ext>
              </a:extLst>
            </p:cNvPr>
            <p:cNvSpPr txBox="1"/>
            <p:nvPr/>
          </p:nvSpPr>
          <p:spPr>
            <a:xfrm>
              <a:off x="435568" y="1681788"/>
              <a:ext cx="211336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Direktorat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Jenderal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Politik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dan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Pemerintahan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Umum</a:t>
              </a:r>
              <a:endParaRPr lang="en-US" sz="1275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EADE2F-AA0E-4943-B5C9-621996AB752E}"/>
              </a:ext>
            </a:extLst>
          </p:cNvPr>
          <p:cNvGrpSpPr/>
          <p:nvPr/>
        </p:nvGrpSpPr>
        <p:grpSpPr>
          <a:xfrm>
            <a:off x="5458487" y="1190564"/>
            <a:ext cx="1682177" cy="3739098"/>
            <a:chOff x="393700" y="1635760"/>
            <a:chExt cx="2242903" cy="498546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EE2ECC-44BF-4C7B-BB54-3B5C341E704D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405E20F-C4D0-4C2F-A4EF-2585A3417137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4E7D620-D478-4143-B0E2-1CF6079BDD28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04E2DA92-79F0-4AF2-8478-D0BAEC3496B8}"/>
                </a:ext>
              </a:extLst>
            </p:cNvPr>
            <p:cNvSpPr txBox="1"/>
            <p:nvPr/>
          </p:nvSpPr>
          <p:spPr>
            <a:xfrm>
              <a:off x="415044" y="1896795"/>
              <a:ext cx="2221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srgbClr val="FFFF00"/>
                  </a:solidFill>
                </a:rPr>
                <a:t>Direktorat</a:t>
              </a:r>
              <a:r>
                <a:rPr lang="en-US" sz="1275" b="1" dirty="0">
                  <a:solidFill>
                    <a:srgbClr val="FFFF00"/>
                  </a:solidFill>
                </a:rPr>
                <a:t> </a:t>
              </a:r>
              <a:r>
                <a:rPr lang="en-US" sz="1275" b="1" dirty="0" err="1">
                  <a:solidFill>
                    <a:srgbClr val="FFFF00"/>
                  </a:solidFill>
                </a:rPr>
                <a:t>Jenderal</a:t>
              </a:r>
              <a:r>
                <a:rPr lang="en-US" sz="1275" b="1" dirty="0">
                  <a:solidFill>
                    <a:srgbClr val="FFFF00"/>
                  </a:solidFill>
                </a:rPr>
                <a:t> </a:t>
              </a:r>
              <a:r>
                <a:rPr lang="en-US" sz="1275" b="1" dirty="0" err="1">
                  <a:solidFill>
                    <a:srgbClr val="FFFF00"/>
                  </a:solidFill>
                </a:rPr>
                <a:t>Otonomi</a:t>
              </a:r>
              <a:r>
                <a:rPr lang="en-US" sz="1275" b="1" dirty="0">
                  <a:solidFill>
                    <a:srgbClr val="FFFF00"/>
                  </a:solidFill>
                </a:rPr>
                <a:t> Daerah</a:t>
              </a:r>
              <a:endParaRPr lang="en-US" sz="1275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D98061-408E-49C1-9323-29D1D50286FC}"/>
              </a:ext>
            </a:extLst>
          </p:cNvPr>
          <p:cNvGrpSpPr/>
          <p:nvPr/>
        </p:nvGrpSpPr>
        <p:grpSpPr>
          <a:xfrm>
            <a:off x="7199827" y="1190564"/>
            <a:ext cx="1647825" cy="3739098"/>
            <a:chOff x="393700" y="1635760"/>
            <a:chExt cx="2197100" cy="49854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7E6D1CD-BD7B-419C-8833-14D2BF72D35F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4B2FE49-67C9-450E-AE21-CAF290F368C7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4AEBCB6-E3D6-42B9-9963-87D5A1A6B60B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B16C19E0-46D0-4172-9B91-84E2F6727594}"/>
                </a:ext>
              </a:extLst>
            </p:cNvPr>
            <p:cNvSpPr txBox="1"/>
            <p:nvPr/>
          </p:nvSpPr>
          <p:spPr>
            <a:xfrm>
              <a:off x="448268" y="1812592"/>
              <a:ext cx="211336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Direktorat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Jenderal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Bina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Administrasi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Kewilayahan</a:t>
              </a:r>
              <a:endParaRPr lang="en-US" sz="1275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7" name="TextBox 142">
            <a:extLst>
              <a:ext uri="{FF2B5EF4-FFF2-40B4-BE49-F238E27FC236}">
                <a16:creationId xmlns:a16="http://schemas.microsoft.com/office/drawing/2014/main" id="{43D7C7D2-D17D-4F08-B678-510499CC2F4C}"/>
              </a:ext>
            </a:extLst>
          </p:cNvPr>
          <p:cNvSpPr txBox="1"/>
          <p:nvPr/>
        </p:nvSpPr>
        <p:spPr>
          <a:xfrm>
            <a:off x="73279" y="2074964"/>
            <a:ext cx="1702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</a:t>
            </a:r>
            <a:r>
              <a:rPr lang="en-US" sz="1200" b="1" dirty="0" err="1">
                <a:solidFill>
                  <a:prstClr val="black"/>
                </a:solidFill>
              </a:rPr>
              <a:t>Perencanaan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</a:t>
            </a:r>
            <a:r>
              <a:rPr lang="en-US" sz="1200" b="1" dirty="0" err="1">
                <a:solidFill>
                  <a:prstClr val="black"/>
                </a:solidFill>
              </a:rPr>
              <a:t>Kepegawaian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</a:t>
            </a:r>
            <a:r>
              <a:rPr lang="en-US" sz="1200" b="1" dirty="0" err="1">
                <a:solidFill>
                  <a:prstClr val="black"/>
                </a:solidFill>
              </a:rPr>
              <a:t>Organisasi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Tatalaksana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Hukum;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</a:t>
            </a:r>
            <a:r>
              <a:rPr lang="en-US" sz="1200" b="1" dirty="0" err="1">
                <a:solidFill>
                  <a:prstClr val="black"/>
                </a:solidFill>
              </a:rPr>
              <a:t>Keuangan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Aset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</a:t>
            </a:r>
            <a:r>
              <a:rPr lang="en-US" sz="1200" b="1" dirty="0" err="1">
                <a:solidFill>
                  <a:prstClr val="black"/>
                </a:solidFill>
              </a:rPr>
              <a:t>Administrasi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Pimpinan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Biro </a:t>
            </a:r>
            <a:r>
              <a:rPr lang="en-US" sz="1200" b="1" dirty="0" err="1">
                <a:solidFill>
                  <a:prstClr val="black"/>
                </a:solidFill>
              </a:rPr>
              <a:t>Umum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Pusat Data dan </a:t>
            </a:r>
            <a:r>
              <a:rPr lang="en-US" sz="1200" b="1" dirty="0" err="1">
                <a:solidFill>
                  <a:prstClr val="black"/>
                </a:solidFill>
              </a:rPr>
              <a:t>Sistem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Informasi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Pusat </a:t>
            </a:r>
            <a:r>
              <a:rPr lang="en-US" sz="1200" b="1" dirty="0" err="1">
                <a:solidFill>
                  <a:prstClr val="black"/>
                </a:solidFill>
              </a:rPr>
              <a:t>Penerangan</a:t>
            </a:r>
            <a:r>
              <a:rPr lang="en-US" sz="1200" b="1" dirty="0">
                <a:solidFill>
                  <a:prstClr val="black"/>
                </a:solidFill>
              </a:rPr>
              <a:t>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solidFill>
                  <a:prstClr val="black"/>
                </a:solidFill>
              </a:rPr>
              <a:t>Pusat </a:t>
            </a:r>
            <a:r>
              <a:rPr lang="en-US" sz="1200" b="1" dirty="0" err="1">
                <a:solidFill>
                  <a:prstClr val="black"/>
                </a:solidFill>
              </a:rPr>
              <a:t>Fasilitasi</a:t>
            </a:r>
            <a:r>
              <a:rPr lang="en-US" sz="1200" b="1" dirty="0">
                <a:solidFill>
                  <a:prstClr val="black"/>
                </a:solidFill>
              </a:rPr>
              <a:t> Kerjasama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64" name="TextBox 142">
            <a:extLst>
              <a:ext uri="{FF2B5EF4-FFF2-40B4-BE49-F238E27FC236}">
                <a16:creationId xmlns:a16="http://schemas.microsoft.com/office/drawing/2014/main" id="{DE8E0BC2-AAD2-41CD-B2B6-9101ED326E62}"/>
              </a:ext>
            </a:extLst>
          </p:cNvPr>
          <p:cNvSpPr txBox="1"/>
          <p:nvPr/>
        </p:nvSpPr>
        <p:spPr>
          <a:xfrm>
            <a:off x="7181916" y="2074964"/>
            <a:ext cx="1702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Sekretariat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Ditjen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Dekonsentrasi</a:t>
            </a:r>
            <a:r>
              <a:rPr lang="en-US" sz="1200" b="1" dirty="0">
                <a:solidFill>
                  <a:prstClr val="black"/>
                </a:solidFill>
              </a:rPr>
              <a:t>, </a:t>
            </a:r>
            <a:r>
              <a:rPr lang="en-US" sz="1200" b="1" dirty="0" err="1">
                <a:solidFill>
                  <a:prstClr val="black"/>
                </a:solidFill>
              </a:rPr>
              <a:t>Tugas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Pembantuan</a:t>
            </a:r>
            <a:r>
              <a:rPr lang="en-US" sz="1200" b="1" dirty="0">
                <a:solidFill>
                  <a:prstClr val="black"/>
                </a:solidFill>
              </a:rPr>
              <a:t>, dan Kerjasama;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Kawasan, </a:t>
            </a:r>
            <a:r>
              <a:rPr lang="en-US" sz="1200" b="1" dirty="0" err="1">
                <a:solidFill>
                  <a:prstClr val="black"/>
                </a:solidFill>
              </a:rPr>
              <a:t>Perkotaan</a:t>
            </a:r>
            <a:r>
              <a:rPr lang="en-US" sz="1200" b="1" dirty="0">
                <a:solidFill>
                  <a:prstClr val="black"/>
                </a:solidFill>
              </a:rPr>
              <a:t>, dan Batas Negara;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Polisi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Pamong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Praja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Perlindungan</a:t>
            </a:r>
            <a:r>
              <a:rPr lang="en-US" sz="1200" b="1" dirty="0">
                <a:solidFill>
                  <a:prstClr val="black"/>
                </a:solidFill>
              </a:rPr>
              <a:t> Masyarakat;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Manajemen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Penanggulangan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Bencana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Kebakaran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65" name="TextBox 142">
            <a:extLst>
              <a:ext uri="{FF2B5EF4-FFF2-40B4-BE49-F238E27FC236}">
                <a16:creationId xmlns:a16="http://schemas.microsoft.com/office/drawing/2014/main" id="{321AD471-9522-4E31-8AA8-DE1F29EA7206}"/>
              </a:ext>
            </a:extLst>
          </p:cNvPr>
          <p:cNvSpPr txBox="1"/>
          <p:nvPr/>
        </p:nvSpPr>
        <p:spPr>
          <a:xfrm>
            <a:off x="5472321" y="2072415"/>
            <a:ext cx="17026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Sekretariat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Ditjen</a:t>
            </a:r>
            <a:r>
              <a:rPr lang="en-US" sz="11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Penataan</a:t>
            </a:r>
            <a:r>
              <a:rPr lang="en-US" sz="1150" b="1" dirty="0">
                <a:solidFill>
                  <a:prstClr val="black"/>
                </a:solidFill>
              </a:rPr>
              <a:t> Daerah, </a:t>
            </a:r>
            <a:r>
              <a:rPr lang="en-US" sz="1150" b="1" dirty="0" err="1">
                <a:solidFill>
                  <a:prstClr val="black"/>
                </a:solidFill>
              </a:rPr>
              <a:t>Otsus</a:t>
            </a:r>
            <a:r>
              <a:rPr lang="en-US" sz="1150" b="1" dirty="0">
                <a:solidFill>
                  <a:prstClr val="black"/>
                </a:solidFill>
              </a:rPr>
              <a:t>, dan Dewan </a:t>
            </a:r>
            <a:r>
              <a:rPr lang="en-US" sz="1150" b="1" dirty="0" err="1">
                <a:solidFill>
                  <a:prstClr val="black"/>
                </a:solidFill>
              </a:rPr>
              <a:t>Pertimbangan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Otda</a:t>
            </a:r>
            <a:r>
              <a:rPr lang="en-US" sz="11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Fasilitasi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Kepala</a:t>
            </a:r>
            <a:r>
              <a:rPr lang="en-US" sz="1150" b="1" dirty="0">
                <a:solidFill>
                  <a:prstClr val="black"/>
                </a:solidFill>
              </a:rPr>
              <a:t> Daerah dan DPRD;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Fasilitasi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Kelembagaan</a:t>
            </a:r>
            <a:r>
              <a:rPr lang="en-US" sz="1150" b="1" dirty="0">
                <a:solidFill>
                  <a:prstClr val="black"/>
                </a:solidFill>
              </a:rPr>
              <a:t>  dan </a:t>
            </a:r>
            <a:r>
              <a:rPr lang="en-US" sz="1150" b="1" dirty="0" err="1">
                <a:solidFill>
                  <a:prstClr val="black"/>
                </a:solidFill>
              </a:rPr>
              <a:t>Kepegawaian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Perangkat</a:t>
            </a:r>
            <a:r>
              <a:rPr lang="en-US" sz="1150" b="1" dirty="0">
                <a:solidFill>
                  <a:prstClr val="black"/>
                </a:solidFill>
              </a:rPr>
              <a:t> Daerah;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Produk</a:t>
            </a:r>
            <a:r>
              <a:rPr lang="en-US" sz="1150" b="1" dirty="0">
                <a:solidFill>
                  <a:prstClr val="black"/>
                </a:solidFill>
              </a:rPr>
              <a:t> Hukum Daerah;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Evaluasi</a:t>
            </a:r>
            <a:r>
              <a:rPr lang="en-US" sz="1150" b="1" dirty="0">
                <a:solidFill>
                  <a:prstClr val="black"/>
                </a:solidFill>
              </a:rPr>
              <a:t> Kinerja dan </a:t>
            </a:r>
            <a:r>
              <a:rPr lang="en-US" sz="1150" b="1" dirty="0" err="1">
                <a:solidFill>
                  <a:prstClr val="black"/>
                </a:solidFill>
              </a:rPr>
              <a:t>Peningkatan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Kapasitas</a:t>
            </a:r>
            <a:r>
              <a:rPr lang="en-US" sz="1150" b="1" dirty="0">
                <a:solidFill>
                  <a:prstClr val="black"/>
                </a:solidFill>
              </a:rPr>
              <a:t> Daerah</a:t>
            </a:r>
          </a:p>
        </p:txBody>
      </p:sp>
      <p:sp>
        <p:nvSpPr>
          <p:cNvPr id="66" name="TextBox 142">
            <a:extLst>
              <a:ext uri="{FF2B5EF4-FFF2-40B4-BE49-F238E27FC236}">
                <a16:creationId xmlns:a16="http://schemas.microsoft.com/office/drawing/2014/main" id="{7D480B4B-E44B-4074-911F-9F1D623B47C1}"/>
              </a:ext>
            </a:extLst>
          </p:cNvPr>
          <p:cNvSpPr txBox="1"/>
          <p:nvPr/>
        </p:nvSpPr>
        <p:spPr>
          <a:xfrm>
            <a:off x="3650457" y="2053516"/>
            <a:ext cx="1702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Sekretariat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Ditjen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Bina </a:t>
            </a:r>
            <a:r>
              <a:rPr lang="en-US" sz="1200" b="1" dirty="0" err="1">
                <a:solidFill>
                  <a:prstClr val="black"/>
                </a:solidFill>
              </a:rPr>
              <a:t>Ideologi</a:t>
            </a:r>
            <a:r>
              <a:rPr lang="en-US" sz="1200" b="1" dirty="0">
                <a:solidFill>
                  <a:prstClr val="black"/>
                </a:solidFill>
              </a:rPr>
              <a:t>, </a:t>
            </a:r>
            <a:r>
              <a:rPr lang="en-US" sz="1200" b="1" dirty="0" err="1">
                <a:solidFill>
                  <a:prstClr val="black"/>
                </a:solidFill>
              </a:rPr>
              <a:t>Karakter</a:t>
            </a:r>
            <a:r>
              <a:rPr lang="en-US" sz="1200" b="1" dirty="0">
                <a:solidFill>
                  <a:prstClr val="black"/>
                </a:solidFill>
              </a:rPr>
              <a:t>, dan </a:t>
            </a:r>
            <a:r>
              <a:rPr lang="en-US" sz="1200" b="1" dirty="0" err="1">
                <a:solidFill>
                  <a:prstClr val="black"/>
                </a:solidFill>
              </a:rPr>
              <a:t>Wawasan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Kebangsaan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Politik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Dalam</a:t>
            </a:r>
            <a:r>
              <a:rPr lang="en-US" sz="1200" b="1" dirty="0">
                <a:solidFill>
                  <a:prstClr val="black"/>
                </a:solidFill>
              </a:rPr>
              <a:t> Negeri;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Ketahanan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Ekonomi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Sosial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Budaya</a:t>
            </a:r>
            <a:r>
              <a:rPr lang="en-US" sz="1200" b="1" dirty="0">
                <a:solidFill>
                  <a:prstClr val="black"/>
                </a:solidFill>
              </a:rPr>
              <a:t>;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Organisasi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Kemasyarakatan</a:t>
            </a:r>
            <a:r>
              <a:rPr lang="en-US" sz="1200" b="1" dirty="0">
                <a:solidFill>
                  <a:prstClr val="black"/>
                </a:solidFill>
              </a:rPr>
              <a:t>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Kewaspadaan</a:t>
            </a:r>
            <a:r>
              <a:rPr lang="en-US" sz="1200" b="1" dirty="0">
                <a:solidFill>
                  <a:prstClr val="black"/>
                </a:solidFill>
              </a:rPr>
              <a:t> Nasional </a:t>
            </a:r>
          </a:p>
        </p:txBody>
      </p:sp>
      <p:sp>
        <p:nvSpPr>
          <p:cNvPr id="67" name="TextBox 142">
            <a:extLst>
              <a:ext uri="{FF2B5EF4-FFF2-40B4-BE49-F238E27FC236}">
                <a16:creationId xmlns:a16="http://schemas.microsoft.com/office/drawing/2014/main" id="{4CB28545-CC39-4C05-8E29-F1C2F2C79B6C}"/>
              </a:ext>
            </a:extLst>
          </p:cNvPr>
          <p:cNvSpPr txBox="1"/>
          <p:nvPr/>
        </p:nvSpPr>
        <p:spPr>
          <a:xfrm>
            <a:off x="1882576" y="2074964"/>
            <a:ext cx="1702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Sekretariat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Itjen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Inspektur</a:t>
            </a:r>
            <a:r>
              <a:rPr lang="en-US" sz="1200" b="1" dirty="0">
                <a:solidFill>
                  <a:prstClr val="black"/>
                </a:solidFill>
              </a:rPr>
              <a:t> 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Inspektur</a:t>
            </a:r>
            <a:r>
              <a:rPr lang="en-US" sz="1200" b="1" dirty="0">
                <a:solidFill>
                  <a:prstClr val="black"/>
                </a:solidFill>
              </a:rPr>
              <a:t> II;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Inspektur</a:t>
            </a:r>
            <a:r>
              <a:rPr lang="en-US" sz="1200" b="1" dirty="0">
                <a:solidFill>
                  <a:prstClr val="black"/>
                </a:solidFill>
              </a:rPr>
              <a:t> III;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Inspektur</a:t>
            </a:r>
            <a:r>
              <a:rPr lang="en-US" sz="1200" b="1" dirty="0">
                <a:solidFill>
                  <a:prstClr val="black"/>
                </a:solidFill>
              </a:rPr>
              <a:t> IV;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0C87D7-4072-4385-9F2E-88D2A5566273}"/>
              </a:ext>
            </a:extLst>
          </p:cNvPr>
          <p:cNvSpPr txBox="1"/>
          <p:nvPr/>
        </p:nvSpPr>
        <p:spPr>
          <a:xfrm>
            <a:off x="166365" y="744549"/>
            <a:ext cx="510112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Berdasarkan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Keputusan Menteri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Negeri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Nomor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356-463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2021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tentang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Pelaksanaan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Pembangunan ZI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Menuju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WBK dan WBBM di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Lingkungan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Kemendagri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2021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1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b="38858"/>
          <a:stretch/>
        </p:blipFill>
        <p:spPr>
          <a:xfrm>
            <a:off x="1" y="-10114"/>
            <a:ext cx="9143999" cy="1767551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1" y="-37398"/>
            <a:ext cx="5456527" cy="21123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314D7-31DE-4812-BB00-01D88C080F00}"/>
              </a:ext>
            </a:extLst>
          </p:cNvPr>
          <p:cNvSpPr txBox="1"/>
          <p:nvPr/>
        </p:nvSpPr>
        <p:spPr>
          <a:xfrm>
            <a:off x="166365" y="13473"/>
            <a:ext cx="5081253" cy="10387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002060"/>
                </a:solidFill>
              </a:rPr>
              <a:t>(</a:t>
            </a:r>
            <a:r>
              <a:rPr lang="en-US" sz="2100" b="1" dirty="0" err="1">
                <a:solidFill>
                  <a:srgbClr val="002060"/>
                </a:solidFill>
              </a:rPr>
              <a:t>Lanjutan</a:t>
            </a:r>
            <a:r>
              <a:rPr lang="en-US" sz="2100" b="1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r>
              <a:rPr lang="en-US" sz="2100" b="1" dirty="0">
                <a:solidFill>
                  <a:srgbClr val="002060"/>
                </a:solidFill>
              </a:rPr>
              <a:t>Admin Unit </a:t>
            </a:r>
            <a:r>
              <a:rPr lang="en-US" sz="2100" b="1" dirty="0" err="1">
                <a:solidFill>
                  <a:srgbClr val="002060"/>
                </a:solidFill>
              </a:rPr>
              <a:t>Kerja</a:t>
            </a:r>
            <a:r>
              <a:rPr lang="en-US" sz="2100" b="1" dirty="0">
                <a:solidFill>
                  <a:srgbClr val="002060"/>
                </a:solidFill>
              </a:rPr>
              <a:t> Pembangunan ZI </a:t>
            </a:r>
            <a:r>
              <a:rPr lang="en-US" sz="2100" b="1" dirty="0" err="1">
                <a:solidFill>
                  <a:srgbClr val="002060"/>
                </a:solidFill>
              </a:rPr>
              <a:t>Menuju</a:t>
            </a:r>
            <a:r>
              <a:rPr lang="en-US" sz="2100" b="1" dirty="0">
                <a:solidFill>
                  <a:srgbClr val="002060"/>
                </a:solidFill>
              </a:rPr>
              <a:t> WBK/WBBM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E613E6-E120-438D-99EF-9B78E2B9AA3B}"/>
              </a:ext>
            </a:extLst>
          </p:cNvPr>
          <p:cNvGrpSpPr/>
          <p:nvPr/>
        </p:nvGrpSpPr>
        <p:grpSpPr>
          <a:xfrm>
            <a:off x="1062598" y="1216700"/>
            <a:ext cx="1743523" cy="3739099"/>
            <a:chOff x="329901" y="1635759"/>
            <a:chExt cx="2324697" cy="49854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9355FFB-CA33-41F1-9F28-68C169EF054D}"/>
                </a:ext>
              </a:extLst>
            </p:cNvPr>
            <p:cNvGrpSpPr/>
            <p:nvPr/>
          </p:nvGrpSpPr>
          <p:grpSpPr>
            <a:xfrm>
              <a:off x="393700" y="1635759"/>
              <a:ext cx="2197100" cy="4985465"/>
              <a:chOff x="393700" y="1635759"/>
              <a:chExt cx="2197100" cy="49854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F1D4372C-0316-41CB-8761-9EB7D7930BF6}"/>
                  </a:ext>
                </a:extLst>
              </p:cNvPr>
              <p:cNvSpPr/>
              <p:nvPr/>
            </p:nvSpPr>
            <p:spPr>
              <a:xfrm>
                <a:off x="393700" y="1635759"/>
                <a:ext cx="2197100" cy="4985465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4655364-AACE-4171-B0E2-05BF64C6631C}"/>
                  </a:ext>
                </a:extLst>
              </p:cNvPr>
              <p:cNvSpPr/>
              <p:nvPr/>
            </p:nvSpPr>
            <p:spPr>
              <a:xfrm>
                <a:off x="393700" y="1635759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TextBox 22">
              <a:extLst>
                <a:ext uri="{FF2B5EF4-FFF2-40B4-BE49-F238E27FC236}">
                  <a16:creationId xmlns:a16="http://schemas.microsoft.com/office/drawing/2014/main" id="{7C477047-104D-4F77-8C72-88A67D5FCAE0}"/>
                </a:ext>
              </a:extLst>
            </p:cNvPr>
            <p:cNvSpPr txBox="1"/>
            <p:nvPr/>
          </p:nvSpPr>
          <p:spPr>
            <a:xfrm>
              <a:off x="329901" y="1895332"/>
              <a:ext cx="232469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00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Direktorat</a:t>
              </a: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Jenderal</a:t>
              </a: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Keuangan</a:t>
              </a:r>
              <a:r>
                <a:rPr lang="en-US" sz="1200" b="1" dirty="0">
                  <a:solidFill>
                    <a:prstClr val="black"/>
                  </a:solidFill>
                  <a:cs typeface="Arial" panose="020B0604020202020204" pitchFamily="34" charset="0"/>
                </a:rPr>
                <a:t> Daerah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0256AF-C057-440E-8BB1-5272CE86DEC2}"/>
              </a:ext>
            </a:extLst>
          </p:cNvPr>
          <p:cNvGrpSpPr/>
          <p:nvPr/>
        </p:nvGrpSpPr>
        <p:grpSpPr>
          <a:xfrm>
            <a:off x="2889030" y="1216700"/>
            <a:ext cx="1666169" cy="3739098"/>
            <a:chOff x="385040" y="1635760"/>
            <a:chExt cx="2221559" cy="498546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C212C47-7BBC-4BF3-8851-9DAB8E89F218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C637AA8E-E1CE-4276-998D-B9C985075ED0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81B99C2-F8AA-4397-9EA8-3F9A795B1D54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541CEE3B-FE3B-4BA4-8DF8-6E0B66ECB3A8}"/>
                </a:ext>
              </a:extLst>
            </p:cNvPr>
            <p:cNvSpPr txBox="1"/>
            <p:nvPr/>
          </p:nvSpPr>
          <p:spPr>
            <a:xfrm>
              <a:off x="385040" y="1765989"/>
              <a:ext cx="2221559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Direktorat</a:t>
              </a:r>
              <a:r>
                <a:rPr lang="en-US" sz="1275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Jenderal</a:t>
              </a:r>
              <a:r>
                <a:rPr lang="en-US" sz="1275" b="1" dirty="0">
                  <a:solidFill>
                    <a:srgbClr val="FFFF00"/>
                  </a:solidFill>
                  <a:cs typeface="Arial" panose="020B0604020202020204" pitchFamily="34" charset="0"/>
                </a:rPr>
                <a:t> Bina Pembangunan Daerah</a:t>
              </a:r>
              <a:endParaRPr lang="en-US" sz="1275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72D4A5-9578-4110-96F8-CADED0A557C7}"/>
              </a:ext>
            </a:extLst>
          </p:cNvPr>
          <p:cNvGrpSpPr/>
          <p:nvPr/>
        </p:nvGrpSpPr>
        <p:grpSpPr>
          <a:xfrm>
            <a:off x="4657874" y="1216700"/>
            <a:ext cx="1647825" cy="3739098"/>
            <a:chOff x="393700" y="1635760"/>
            <a:chExt cx="2197100" cy="498546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83B3855-1B59-4CFC-A0AB-CCDAF29FC033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A571F69B-29F4-48D6-AB2C-401DE29825BF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0139BD7-0DD1-4062-93D4-BF0A1A2A3140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22">
              <a:extLst>
                <a:ext uri="{FF2B5EF4-FFF2-40B4-BE49-F238E27FC236}">
                  <a16:creationId xmlns:a16="http://schemas.microsoft.com/office/drawing/2014/main" id="{79A56FFA-6AFC-4901-9703-2D7ED7794513}"/>
                </a:ext>
              </a:extLst>
            </p:cNvPr>
            <p:cNvSpPr txBox="1"/>
            <p:nvPr/>
          </p:nvSpPr>
          <p:spPr>
            <a:xfrm>
              <a:off x="435384" y="1742711"/>
              <a:ext cx="211336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Direktorat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Jenderal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Kependudukan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dan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Pencatatan</a:t>
              </a:r>
              <a:r>
                <a:rPr lang="en-US" sz="1275" b="1" dirty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en-US" sz="1275" b="1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Sipil</a:t>
              </a:r>
              <a:endParaRPr lang="en-US" sz="1275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EADE2F-AA0E-4943-B5C9-621996AB752E}"/>
              </a:ext>
            </a:extLst>
          </p:cNvPr>
          <p:cNvGrpSpPr/>
          <p:nvPr/>
        </p:nvGrpSpPr>
        <p:grpSpPr>
          <a:xfrm>
            <a:off x="6440784" y="1216700"/>
            <a:ext cx="1697001" cy="3739098"/>
            <a:chOff x="393700" y="1635760"/>
            <a:chExt cx="2262668" cy="498546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EE2ECC-44BF-4C7B-BB54-3B5C341E704D}"/>
                </a:ext>
              </a:extLst>
            </p:cNvPr>
            <p:cNvGrpSpPr/>
            <p:nvPr/>
          </p:nvGrpSpPr>
          <p:grpSpPr>
            <a:xfrm>
              <a:off x="393700" y="1635760"/>
              <a:ext cx="2197100" cy="4985464"/>
              <a:chOff x="393700" y="1635760"/>
              <a:chExt cx="2197100" cy="498546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405E20F-C4D0-4C2F-A4EF-2585A3417137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4985464"/>
              </a:xfrm>
              <a:prstGeom prst="roundRect">
                <a:avLst>
                  <a:gd name="adj" fmla="val 323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4E7D620-D478-4143-B0E2-1CF6079BDD28}"/>
                  </a:ext>
                </a:extLst>
              </p:cNvPr>
              <p:cNvSpPr/>
              <p:nvPr/>
            </p:nvSpPr>
            <p:spPr>
              <a:xfrm>
                <a:off x="393700" y="1635760"/>
                <a:ext cx="2197100" cy="1168400"/>
              </a:xfrm>
              <a:prstGeom prst="roundRect">
                <a:avLst>
                  <a:gd name="adj" fmla="val 3234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04E2DA92-79F0-4AF2-8478-D0BAEC3496B8}"/>
                </a:ext>
              </a:extLst>
            </p:cNvPr>
            <p:cNvSpPr txBox="1"/>
            <p:nvPr/>
          </p:nvSpPr>
          <p:spPr>
            <a:xfrm>
              <a:off x="434809" y="1765989"/>
              <a:ext cx="2221559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r>
                <a:rPr lang="en-US" sz="1275" b="1" dirty="0" err="1">
                  <a:solidFill>
                    <a:srgbClr val="FFFF00"/>
                  </a:solidFill>
                </a:rPr>
                <a:t>Direktorat</a:t>
              </a:r>
              <a:r>
                <a:rPr lang="en-US" sz="1275" b="1" dirty="0">
                  <a:solidFill>
                    <a:srgbClr val="FFFF00"/>
                  </a:solidFill>
                </a:rPr>
                <a:t> </a:t>
              </a:r>
              <a:r>
                <a:rPr lang="en-US" sz="1275" b="1" dirty="0" err="1">
                  <a:solidFill>
                    <a:srgbClr val="FFFF00"/>
                  </a:solidFill>
                </a:rPr>
                <a:t>Jenderal</a:t>
              </a:r>
              <a:r>
                <a:rPr lang="en-US" sz="1275" b="1" dirty="0">
                  <a:solidFill>
                    <a:srgbClr val="FFFF00"/>
                  </a:solidFill>
                </a:rPr>
                <a:t> Bina </a:t>
              </a:r>
              <a:r>
                <a:rPr lang="en-US" sz="1275" b="1" dirty="0" err="1">
                  <a:solidFill>
                    <a:srgbClr val="FFFF00"/>
                  </a:solidFill>
                </a:rPr>
                <a:t>Pemerintahan</a:t>
              </a:r>
              <a:r>
                <a:rPr lang="en-US" sz="1275" b="1" dirty="0">
                  <a:solidFill>
                    <a:srgbClr val="FFFF00"/>
                  </a:solidFill>
                </a:rPr>
                <a:t> </a:t>
              </a:r>
              <a:r>
                <a:rPr lang="en-US" sz="1275" b="1" dirty="0" err="1">
                  <a:solidFill>
                    <a:srgbClr val="FFFF00"/>
                  </a:solidFill>
                </a:rPr>
                <a:t>Desa</a:t>
              </a:r>
              <a:endParaRPr lang="en-US" sz="1275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7" name="TextBox 142">
            <a:extLst>
              <a:ext uri="{FF2B5EF4-FFF2-40B4-BE49-F238E27FC236}">
                <a16:creationId xmlns:a16="http://schemas.microsoft.com/office/drawing/2014/main" id="{43D7C7D2-D17D-4F08-B678-510499CC2F4C}"/>
              </a:ext>
            </a:extLst>
          </p:cNvPr>
          <p:cNvSpPr txBox="1"/>
          <p:nvPr/>
        </p:nvSpPr>
        <p:spPr>
          <a:xfrm>
            <a:off x="1055576" y="2101100"/>
            <a:ext cx="1702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Sekretariat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Ditjen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Perencanaan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Anggaran</a:t>
            </a:r>
            <a:r>
              <a:rPr lang="en-US" sz="1200" b="1" dirty="0">
                <a:solidFill>
                  <a:prstClr val="black"/>
                </a:solidFill>
              </a:rPr>
              <a:t> Daerah;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Pelaksanaan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Pertanggungjawaban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Keuangan</a:t>
            </a:r>
            <a:r>
              <a:rPr lang="en-US" sz="1200" b="1" dirty="0">
                <a:solidFill>
                  <a:prstClr val="black"/>
                </a:solidFill>
              </a:rPr>
              <a:t> Daerah;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Pendapatan</a:t>
            </a:r>
            <a:r>
              <a:rPr lang="en-US" sz="1200" b="1" dirty="0">
                <a:solidFill>
                  <a:prstClr val="black"/>
                </a:solidFill>
              </a:rPr>
              <a:t> Daerah;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Fasilitasi</a:t>
            </a:r>
            <a:r>
              <a:rPr lang="en-US" sz="1200" b="1" dirty="0">
                <a:solidFill>
                  <a:prstClr val="black"/>
                </a:solidFill>
              </a:rPr>
              <a:t> Dana </a:t>
            </a:r>
            <a:r>
              <a:rPr lang="en-US" sz="1200" b="1" dirty="0" err="1">
                <a:solidFill>
                  <a:prstClr val="black"/>
                </a:solidFill>
              </a:rPr>
              <a:t>Perimbangan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Pinjaman</a:t>
            </a:r>
            <a:r>
              <a:rPr lang="en-US" sz="1200" b="1" dirty="0">
                <a:solidFill>
                  <a:prstClr val="black"/>
                </a:solidFill>
              </a:rPr>
              <a:t> Daerah;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BUMD, BLUD, dan BMD</a:t>
            </a:r>
          </a:p>
        </p:txBody>
      </p:sp>
      <p:sp>
        <p:nvSpPr>
          <p:cNvPr id="65" name="TextBox 142">
            <a:extLst>
              <a:ext uri="{FF2B5EF4-FFF2-40B4-BE49-F238E27FC236}">
                <a16:creationId xmlns:a16="http://schemas.microsoft.com/office/drawing/2014/main" id="{321AD471-9522-4E31-8AA8-DE1F29EA7206}"/>
              </a:ext>
            </a:extLst>
          </p:cNvPr>
          <p:cNvSpPr txBox="1"/>
          <p:nvPr/>
        </p:nvSpPr>
        <p:spPr>
          <a:xfrm>
            <a:off x="6454618" y="2098551"/>
            <a:ext cx="17026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Sekretariat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Ditjen</a:t>
            </a:r>
            <a:r>
              <a:rPr lang="en-US" sz="11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Penataan</a:t>
            </a:r>
            <a:r>
              <a:rPr lang="en-US" sz="1150" b="1" dirty="0">
                <a:solidFill>
                  <a:prstClr val="black"/>
                </a:solidFill>
              </a:rPr>
              <a:t> dan </a:t>
            </a:r>
            <a:r>
              <a:rPr lang="en-US" sz="1150" b="1" dirty="0" err="1">
                <a:solidFill>
                  <a:prstClr val="black"/>
                </a:solidFill>
              </a:rPr>
              <a:t>Administrasi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Pemerintahan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Desa</a:t>
            </a:r>
            <a:r>
              <a:rPr lang="en-US" sz="11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Fasilitasi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Pengembangan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Kapasitas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Aparatur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Desa</a:t>
            </a:r>
            <a:r>
              <a:rPr lang="en-US" sz="11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Fasilitasi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Keuangan</a:t>
            </a:r>
            <a:r>
              <a:rPr lang="en-US" sz="1150" b="1" dirty="0">
                <a:solidFill>
                  <a:prstClr val="black"/>
                </a:solidFill>
              </a:rPr>
              <a:t> dan </a:t>
            </a:r>
            <a:r>
              <a:rPr lang="en-US" sz="1150" b="1" dirty="0" err="1">
                <a:solidFill>
                  <a:prstClr val="black"/>
                </a:solidFill>
              </a:rPr>
              <a:t>Aset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Pemerintahan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Desa</a:t>
            </a:r>
            <a:r>
              <a:rPr lang="en-US" sz="11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Kelembagaan</a:t>
            </a:r>
            <a:r>
              <a:rPr lang="en-US" sz="1150" b="1" dirty="0">
                <a:solidFill>
                  <a:prstClr val="black"/>
                </a:solidFill>
              </a:rPr>
              <a:t> dan Kerjasama </a:t>
            </a:r>
            <a:r>
              <a:rPr lang="en-US" sz="1150" b="1" dirty="0" err="1">
                <a:solidFill>
                  <a:prstClr val="black"/>
                </a:solidFill>
              </a:rPr>
              <a:t>Desa</a:t>
            </a:r>
            <a:r>
              <a:rPr lang="en-US" sz="1150" b="1" dirty="0">
                <a:solidFill>
                  <a:prstClr val="black"/>
                </a:solidFill>
              </a:rPr>
              <a:t>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50" b="1" dirty="0" err="1">
                <a:solidFill>
                  <a:prstClr val="black"/>
                </a:solidFill>
              </a:rPr>
              <a:t>Dit</a:t>
            </a:r>
            <a:r>
              <a:rPr lang="en-US" sz="1150" b="1" dirty="0">
                <a:solidFill>
                  <a:prstClr val="black"/>
                </a:solidFill>
              </a:rPr>
              <a:t>. </a:t>
            </a:r>
            <a:r>
              <a:rPr lang="en-US" sz="1150" b="1" dirty="0" err="1">
                <a:solidFill>
                  <a:prstClr val="black"/>
                </a:solidFill>
              </a:rPr>
              <a:t>Evaluasi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Perkembangan</a:t>
            </a:r>
            <a:r>
              <a:rPr lang="en-US" sz="1150" b="1" dirty="0">
                <a:solidFill>
                  <a:prstClr val="black"/>
                </a:solidFill>
              </a:rPr>
              <a:t> </a:t>
            </a:r>
            <a:r>
              <a:rPr lang="en-US" sz="1150" b="1" dirty="0" err="1">
                <a:solidFill>
                  <a:prstClr val="black"/>
                </a:solidFill>
              </a:rPr>
              <a:t>Desa</a:t>
            </a:r>
            <a:endParaRPr lang="en-US" sz="1150" b="1" dirty="0">
              <a:solidFill>
                <a:prstClr val="black"/>
              </a:solidFill>
            </a:endParaRPr>
          </a:p>
        </p:txBody>
      </p:sp>
      <p:sp>
        <p:nvSpPr>
          <p:cNvPr id="66" name="TextBox 142">
            <a:extLst>
              <a:ext uri="{FF2B5EF4-FFF2-40B4-BE49-F238E27FC236}">
                <a16:creationId xmlns:a16="http://schemas.microsoft.com/office/drawing/2014/main" id="{7D480B4B-E44B-4074-911F-9F1D623B47C1}"/>
              </a:ext>
            </a:extLst>
          </p:cNvPr>
          <p:cNvSpPr txBox="1"/>
          <p:nvPr/>
        </p:nvSpPr>
        <p:spPr>
          <a:xfrm>
            <a:off x="4632754" y="2079652"/>
            <a:ext cx="1702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Sekretariat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Ditjen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Pendaftaran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Penduduk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Pencatatan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Sipil</a:t>
            </a:r>
            <a:r>
              <a:rPr lang="en-US" sz="1200" b="1" dirty="0">
                <a:solidFill>
                  <a:prstClr val="black"/>
                </a:solidFill>
              </a:rPr>
              <a:t>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Bina </a:t>
            </a:r>
            <a:r>
              <a:rPr lang="en-US" sz="1200" b="1" dirty="0" err="1">
                <a:solidFill>
                  <a:prstClr val="black"/>
                </a:solidFill>
              </a:rPr>
              <a:t>Aparatur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Kependudukan</a:t>
            </a:r>
            <a:r>
              <a:rPr lang="en-US" sz="1200" b="1" dirty="0">
                <a:solidFill>
                  <a:prstClr val="black"/>
                </a:solidFill>
              </a:rPr>
              <a:t> dan </a:t>
            </a:r>
            <a:r>
              <a:rPr lang="en-US" sz="1200" b="1" dirty="0" err="1">
                <a:solidFill>
                  <a:prstClr val="black"/>
                </a:solidFill>
              </a:rPr>
              <a:t>Pencatatan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Sipil</a:t>
            </a:r>
            <a:endParaRPr lang="en-US" sz="1200" b="1" dirty="0">
              <a:solidFill>
                <a:prstClr val="black"/>
              </a:solidFill>
            </a:endParaRPr>
          </a:p>
          <a:p>
            <a:pPr marL="228600" indent="-228600" algn="just">
              <a:buFont typeface="+mj-lt"/>
              <a:buAutoNum type="arabicPeriod"/>
            </a:pP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67" name="TextBox 142">
            <a:extLst>
              <a:ext uri="{FF2B5EF4-FFF2-40B4-BE49-F238E27FC236}">
                <a16:creationId xmlns:a16="http://schemas.microsoft.com/office/drawing/2014/main" id="{4CB28545-CC39-4C05-8E29-F1C2F2C79B6C}"/>
              </a:ext>
            </a:extLst>
          </p:cNvPr>
          <p:cNvSpPr txBox="1"/>
          <p:nvPr/>
        </p:nvSpPr>
        <p:spPr>
          <a:xfrm>
            <a:off x="2864873" y="2101100"/>
            <a:ext cx="1702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Sekretariat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Ditjen</a:t>
            </a:r>
            <a:r>
              <a:rPr lang="en-US" sz="12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Perencanaan</a:t>
            </a:r>
            <a:r>
              <a:rPr lang="en-US" sz="1200" b="1" dirty="0">
                <a:solidFill>
                  <a:prstClr val="black"/>
                </a:solidFill>
              </a:rPr>
              <a:t>, </a:t>
            </a:r>
            <a:r>
              <a:rPr lang="en-US" sz="1200" b="1" dirty="0" err="1">
                <a:solidFill>
                  <a:prstClr val="black"/>
                </a:solidFill>
              </a:rPr>
              <a:t>Evaluasi</a:t>
            </a:r>
            <a:r>
              <a:rPr lang="en-US" sz="1200" b="1" dirty="0">
                <a:solidFill>
                  <a:prstClr val="black"/>
                </a:solidFill>
              </a:rPr>
              <a:t>, dan </a:t>
            </a:r>
            <a:r>
              <a:rPr lang="en-US" sz="1200" b="1" dirty="0" err="1">
                <a:solidFill>
                  <a:prstClr val="black"/>
                </a:solidFill>
              </a:rPr>
              <a:t>Informasi</a:t>
            </a:r>
            <a:r>
              <a:rPr lang="en-US" sz="1200" b="1" dirty="0">
                <a:solidFill>
                  <a:prstClr val="black"/>
                </a:solidFill>
              </a:rPr>
              <a:t> Pembangunan Daerah;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Sinkronisasi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Urusan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Pemda</a:t>
            </a:r>
            <a:r>
              <a:rPr lang="en-US" sz="1200" b="1" dirty="0">
                <a:solidFill>
                  <a:prstClr val="black"/>
                </a:solidFill>
              </a:rPr>
              <a:t> 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Sinkronisasi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Urusan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Pemda</a:t>
            </a:r>
            <a:r>
              <a:rPr lang="en-US" sz="1200" b="1" dirty="0">
                <a:solidFill>
                  <a:prstClr val="black"/>
                </a:solidFill>
              </a:rPr>
              <a:t> II;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Sinkronisasi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Urusan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Pemda</a:t>
            </a:r>
            <a:r>
              <a:rPr lang="en-US" sz="1200" b="1" dirty="0">
                <a:solidFill>
                  <a:prstClr val="black"/>
                </a:solidFill>
              </a:rPr>
              <a:t> III;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 err="1">
                <a:solidFill>
                  <a:prstClr val="black"/>
                </a:solidFill>
              </a:rPr>
              <a:t>Dit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en-US" sz="1200" b="1" dirty="0" err="1">
                <a:solidFill>
                  <a:prstClr val="black"/>
                </a:solidFill>
              </a:rPr>
              <a:t>Sinkronisasi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Urusan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err="1">
                <a:solidFill>
                  <a:prstClr val="black"/>
                </a:solidFill>
              </a:rPr>
              <a:t>Pemda</a:t>
            </a:r>
            <a:r>
              <a:rPr lang="en-US" sz="1200" b="1" dirty="0">
                <a:solidFill>
                  <a:prstClr val="black"/>
                </a:solidFill>
              </a:rPr>
              <a:t> IV;</a:t>
            </a:r>
          </a:p>
        </p:txBody>
      </p:sp>
    </p:spTree>
    <p:extLst>
      <p:ext uri="{BB962C8B-B14F-4D97-AF65-F5344CB8AC3E}">
        <p14:creationId xmlns:p14="http://schemas.microsoft.com/office/powerpoint/2010/main" val="336857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3DD9BBC-41BE-4E00-A25A-68C878AD1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5"/>
          <a:stretch/>
        </p:blipFill>
        <p:spPr>
          <a:xfrm>
            <a:off x="0" y="-9526"/>
            <a:ext cx="12173157" cy="531779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2785955-2FCD-4B4E-8573-36CFAC7F4B6F}"/>
              </a:ext>
            </a:extLst>
          </p:cNvPr>
          <p:cNvSpPr/>
          <p:nvPr/>
        </p:nvSpPr>
        <p:spPr>
          <a:xfrm>
            <a:off x="-1524000" y="-192289"/>
            <a:ext cx="12191999" cy="6374148"/>
          </a:xfrm>
          <a:prstGeom prst="rect">
            <a:avLst/>
          </a:prstGeom>
          <a:solidFill>
            <a:schemeClr val="accent1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-217750" y="-37398"/>
            <a:ext cx="10450286" cy="21123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314D7-31DE-4812-BB00-01D88C080F00}"/>
              </a:ext>
            </a:extLst>
          </p:cNvPr>
          <p:cNvSpPr txBox="1"/>
          <p:nvPr/>
        </p:nvSpPr>
        <p:spPr>
          <a:xfrm>
            <a:off x="128950" y="237841"/>
            <a:ext cx="9751209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2060"/>
                </a:solidFill>
              </a:rPr>
              <a:t>(</a:t>
            </a:r>
            <a:r>
              <a:rPr lang="en-US" sz="1800" b="1" dirty="0" err="1">
                <a:solidFill>
                  <a:srgbClr val="002060"/>
                </a:solidFill>
              </a:rPr>
              <a:t>Lanjutan</a:t>
            </a:r>
            <a:r>
              <a:rPr lang="en-US" sz="1800" b="1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r>
              <a:rPr lang="en-US" sz="1800" b="1" dirty="0">
                <a:solidFill>
                  <a:srgbClr val="002060"/>
                </a:solidFill>
              </a:rPr>
              <a:t>Admin Unit </a:t>
            </a:r>
            <a:r>
              <a:rPr lang="en-US" sz="1800" b="1" dirty="0" err="1">
                <a:solidFill>
                  <a:srgbClr val="002060"/>
                </a:solidFill>
              </a:rPr>
              <a:t>Kerja</a:t>
            </a:r>
            <a:r>
              <a:rPr lang="en-US" sz="1800" b="1" dirty="0">
                <a:solidFill>
                  <a:srgbClr val="002060"/>
                </a:solidFill>
              </a:rPr>
              <a:t> Pembangunan ZI </a:t>
            </a:r>
            <a:r>
              <a:rPr lang="en-US" sz="1800" b="1" dirty="0" err="1">
                <a:solidFill>
                  <a:srgbClr val="002060"/>
                </a:solidFill>
              </a:rPr>
              <a:t>Menuju</a:t>
            </a:r>
            <a:r>
              <a:rPr lang="en-US" sz="1800" b="1" dirty="0">
                <a:solidFill>
                  <a:srgbClr val="002060"/>
                </a:solidFill>
              </a:rPr>
              <a:t> WBK/WBBM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BC6D7C-23E7-49E8-B8AA-292582850DDC}"/>
              </a:ext>
            </a:extLst>
          </p:cNvPr>
          <p:cNvGrpSpPr/>
          <p:nvPr/>
        </p:nvGrpSpPr>
        <p:grpSpPr>
          <a:xfrm>
            <a:off x="-251477" y="1037116"/>
            <a:ext cx="3420251" cy="4093616"/>
            <a:chOff x="0" y="683492"/>
            <a:chExt cx="5376599" cy="570303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9DCE61B-DB24-4FDF-ABDC-8F9D9601BB74}"/>
                </a:ext>
              </a:extLst>
            </p:cNvPr>
            <p:cNvGrpSpPr/>
            <p:nvPr/>
          </p:nvGrpSpPr>
          <p:grpSpPr>
            <a:xfrm>
              <a:off x="461133" y="683492"/>
              <a:ext cx="4915466" cy="5703038"/>
              <a:chOff x="6121400" y="1061583"/>
              <a:chExt cx="4483100" cy="5009173"/>
            </a:xfrm>
          </p:grpSpPr>
          <p:sp>
            <p:nvSpPr>
              <p:cNvPr id="71" name="Rounded Rectangle 91">
                <a:extLst>
                  <a:ext uri="{FF2B5EF4-FFF2-40B4-BE49-F238E27FC236}">
                    <a16:creationId xmlns:a16="http://schemas.microsoft.com/office/drawing/2014/main" id="{4CE94D20-43E2-479F-B725-CBC85852956B}"/>
                  </a:ext>
                </a:extLst>
              </p:cNvPr>
              <p:cNvSpPr/>
              <p:nvPr/>
            </p:nvSpPr>
            <p:spPr>
              <a:xfrm>
                <a:off x="6121400" y="1061583"/>
                <a:ext cx="4483100" cy="5009173"/>
              </a:xfrm>
              <a:prstGeom prst="roundRect">
                <a:avLst>
                  <a:gd name="adj" fmla="val 3204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27000" dir="4800000" algn="t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B1F7F1C-CA51-400A-9091-B6F119AD2EC7}"/>
                  </a:ext>
                </a:extLst>
              </p:cNvPr>
              <p:cNvSpPr/>
              <p:nvPr/>
            </p:nvSpPr>
            <p:spPr>
              <a:xfrm>
                <a:off x="6121400" y="1477249"/>
                <a:ext cx="4483100" cy="110392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itchFamily="34" charset="0"/>
                  </a:rPr>
                  <a:t>   </a:t>
                </a:r>
                <a:endParaRPr lang="en-US" sz="3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9" name="Rounded Rectangle 99">
              <a:extLst>
                <a:ext uri="{FF2B5EF4-FFF2-40B4-BE49-F238E27FC236}">
                  <a16:creationId xmlns:a16="http://schemas.microsoft.com/office/drawing/2014/main" id="{6522A663-37DE-41DB-ADF8-0E9601EA1C57}"/>
                </a:ext>
              </a:extLst>
            </p:cNvPr>
            <p:cNvSpPr/>
            <p:nvPr/>
          </p:nvSpPr>
          <p:spPr>
            <a:xfrm>
              <a:off x="0" y="1504925"/>
              <a:ext cx="82296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bg1"/>
                </a:gs>
                <a:gs pos="16000">
                  <a:schemeClr val="bg1">
                    <a:lumMod val="7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0" name="Rounded Rectangle 100">
              <a:extLst>
                <a:ext uri="{FF2B5EF4-FFF2-40B4-BE49-F238E27FC236}">
                  <a16:creationId xmlns:a16="http://schemas.microsoft.com/office/drawing/2014/main" id="{2FF2296A-6EDD-4A70-AF29-890A65D9C4B6}"/>
                </a:ext>
              </a:extLst>
            </p:cNvPr>
            <p:cNvSpPr/>
            <p:nvPr/>
          </p:nvSpPr>
          <p:spPr>
            <a:xfrm>
              <a:off x="51285" y="4933731"/>
              <a:ext cx="82296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bg1"/>
                </a:gs>
                <a:gs pos="16000">
                  <a:schemeClr val="bg1">
                    <a:lumMod val="7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A3B30E7-5517-4C17-A667-011AAED359FB}"/>
              </a:ext>
            </a:extLst>
          </p:cNvPr>
          <p:cNvGrpSpPr/>
          <p:nvPr/>
        </p:nvGrpSpPr>
        <p:grpSpPr>
          <a:xfrm>
            <a:off x="2947109" y="1037116"/>
            <a:ext cx="3350817" cy="4093615"/>
            <a:chOff x="0" y="524311"/>
            <a:chExt cx="5376599" cy="554494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0C373F6-218D-40F2-A5FC-B68AF1F03B84}"/>
                </a:ext>
              </a:extLst>
            </p:cNvPr>
            <p:cNvGrpSpPr/>
            <p:nvPr/>
          </p:nvGrpSpPr>
          <p:grpSpPr>
            <a:xfrm>
              <a:off x="461133" y="524311"/>
              <a:ext cx="4915466" cy="5544942"/>
              <a:chOff x="6121400" y="921768"/>
              <a:chExt cx="4483100" cy="4870312"/>
            </a:xfrm>
          </p:grpSpPr>
          <p:sp>
            <p:nvSpPr>
              <p:cNvPr id="80" name="Rounded Rectangle 108">
                <a:extLst>
                  <a:ext uri="{FF2B5EF4-FFF2-40B4-BE49-F238E27FC236}">
                    <a16:creationId xmlns:a16="http://schemas.microsoft.com/office/drawing/2014/main" id="{9B7F71B2-7FFA-4151-AF3F-8194C9A18EBC}"/>
                  </a:ext>
                </a:extLst>
              </p:cNvPr>
              <p:cNvSpPr/>
              <p:nvPr/>
            </p:nvSpPr>
            <p:spPr>
              <a:xfrm>
                <a:off x="6121400" y="921768"/>
                <a:ext cx="4483100" cy="4870312"/>
              </a:xfrm>
              <a:prstGeom prst="roundRect">
                <a:avLst>
                  <a:gd name="adj" fmla="val 3204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27000" dir="4800000" algn="t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9B9490E-1933-4186-9F02-648125485704}"/>
                  </a:ext>
                </a:extLst>
              </p:cNvPr>
              <p:cNvSpPr/>
              <p:nvPr/>
            </p:nvSpPr>
            <p:spPr>
              <a:xfrm>
                <a:off x="6121400" y="1364224"/>
                <a:ext cx="4483100" cy="110392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itchFamily="34" charset="0"/>
                  </a:rPr>
                  <a:t>   </a:t>
                </a:r>
                <a:endParaRPr lang="en-US" sz="3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Rounded Rectangle 106">
              <a:extLst>
                <a:ext uri="{FF2B5EF4-FFF2-40B4-BE49-F238E27FC236}">
                  <a16:creationId xmlns:a16="http://schemas.microsoft.com/office/drawing/2014/main" id="{C0C43A2C-2D94-4008-A45A-88578379F62A}"/>
                </a:ext>
              </a:extLst>
            </p:cNvPr>
            <p:cNvSpPr/>
            <p:nvPr/>
          </p:nvSpPr>
          <p:spPr>
            <a:xfrm>
              <a:off x="0" y="1504925"/>
              <a:ext cx="82296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bg1"/>
                </a:gs>
                <a:gs pos="16000">
                  <a:schemeClr val="bg1">
                    <a:lumMod val="7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79" name="Rounded Rectangle 107">
              <a:extLst>
                <a:ext uri="{FF2B5EF4-FFF2-40B4-BE49-F238E27FC236}">
                  <a16:creationId xmlns:a16="http://schemas.microsoft.com/office/drawing/2014/main" id="{B82E7DC0-FFB1-42B7-8157-5D3F8CD2ABFF}"/>
                </a:ext>
              </a:extLst>
            </p:cNvPr>
            <p:cNvSpPr/>
            <p:nvPr/>
          </p:nvSpPr>
          <p:spPr>
            <a:xfrm>
              <a:off x="51285" y="4933731"/>
              <a:ext cx="82296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bg1"/>
                </a:gs>
                <a:gs pos="16000">
                  <a:schemeClr val="bg1">
                    <a:lumMod val="7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3C0AEB1-87B1-4FBF-AAA3-B4F66CC2FA2D}"/>
              </a:ext>
            </a:extLst>
          </p:cNvPr>
          <p:cNvGrpSpPr/>
          <p:nvPr/>
        </p:nvGrpSpPr>
        <p:grpSpPr>
          <a:xfrm>
            <a:off x="6023241" y="1001561"/>
            <a:ext cx="3120760" cy="4093615"/>
            <a:chOff x="0" y="524311"/>
            <a:chExt cx="5376599" cy="554494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D6A39F9-F3F3-4BE0-B64C-7282AD2AC100}"/>
                </a:ext>
              </a:extLst>
            </p:cNvPr>
            <p:cNvGrpSpPr/>
            <p:nvPr/>
          </p:nvGrpSpPr>
          <p:grpSpPr>
            <a:xfrm>
              <a:off x="461133" y="524311"/>
              <a:ext cx="4915466" cy="5544943"/>
              <a:chOff x="6121400" y="921768"/>
              <a:chExt cx="4483100" cy="4870313"/>
            </a:xfrm>
          </p:grpSpPr>
          <p:sp>
            <p:nvSpPr>
              <p:cNvPr id="91" name="Rounded Rectangle 108">
                <a:extLst>
                  <a:ext uri="{FF2B5EF4-FFF2-40B4-BE49-F238E27FC236}">
                    <a16:creationId xmlns:a16="http://schemas.microsoft.com/office/drawing/2014/main" id="{A47F4FDA-6629-49A5-BC33-82AB3528B844}"/>
                  </a:ext>
                </a:extLst>
              </p:cNvPr>
              <p:cNvSpPr/>
              <p:nvPr/>
            </p:nvSpPr>
            <p:spPr>
              <a:xfrm>
                <a:off x="6121400" y="921768"/>
                <a:ext cx="4483100" cy="4870313"/>
              </a:xfrm>
              <a:prstGeom prst="roundRect">
                <a:avLst>
                  <a:gd name="adj" fmla="val 3204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241300" dist="127000" dir="4800000" algn="t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5B505F5-1B1A-4FF6-9B2F-2B7C972655DA}"/>
                  </a:ext>
                </a:extLst>
              </p:cNvPr>
              <p:cNvSpPr/>
              <p:nvPr/>
            </p:nvSpPr>
            <p:spPr>
              <a:xfrm>
                <a:off x="6121400" y="1392480"/>
                <a:ext cx="4483100" cy="1103921"/>
              </a:xfrm>
              <a:prstGeom prst="rect">
                <a:avLst/>
              </a:prstGeom>
              <a:solidFill>
                <a:srgbClr val="C0504D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itchFamily="34" charset="0"/>
                  </a:rPr>
                  <a:t>   </a:t>
                </a:r>
                <a:endParaRPr lang="en-US" sz="3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9" name="Rounded Rectangle 106">
              <a:extLst>
                <a:ext uri="{FF2B5EF4-FFF2-40B4-BE49-F238E27FC236}">
                  <a16:creationId xmlns:a16="http://schemas.microsoft.com/office/drawing/2014/main" id="{68B7B6C0-8DFA-453E-8CBD-628504948DEE}"/>
                </a:ext>
              </a:extLst>
            </p:cNvPr>
            <p:cNvSpPr/>
            <p:nvPr/>
          </p:nvSpPr>
          <p:spPr>
            <a:xfrm>
              <a:off x="0" y="1504925"/>
              <a:ext cx="82296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bg1"/>
                </a:gs>
                <a:gs pos="16000">
                  <a:schemeClr val="bg1">
                    <a:lumMod val="7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90" name="Rounded Rectangle 107">
              <a:extLst>
                <a:ext uri="{FF2B5EF4-FFF2-40B4-BE49-F238E27FC236}">
                  <a16:creationId xmlns:a16="http://schemas.microsoft.com/office/drawing/2014/main" id="{CB972CE7-3608-4AE6-AE5F-08A174F14635}"/>
                </a:ext>
              </a:extLst>
            </p:cNvPr>
            <p:cNvSpPr/>
            <p:nvPr/>
          </p:nvSpPr>
          <p:spPr>
            <a:xfrm>
              <a:off x="51285" y="4933731"/>
              <a:ext cx="822960" cy="2286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0">
                  <a:schemeClr val="bg1"/>
                </a:gs>
                <a:gs pos="16000">
                  <a:schemeClr val="bg1">
                    <a:lumMod val="7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</p:grpSp>
      <p:sp>
        <p:nvSpPr>
          <p:cNvPr id="96" name="TextBox 142">
            <a:extLst>
              <a:ext uri="{FF2B5EF4-FFF2-40B4-BE49-F238E27FC236}">
                <a16:creationId xmlns:a16="http://schemas.microsoft.com/office/drawing/2014/main" id="{9C2B14A7-ECCB-4475-B27D-4CE2502C88CE}"/>
              </a:ext>
            </a:extLst>
          </p:cNvPr>
          <p:cNvSpPr txBox="1"/>
          <p:nvPr/>
        </p:nvSpPr>
        <p:spPr>
          <a:xfrm>
            <a:off x="332579" y="2298080"/>
            <a:ext cx="2753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400" b="1" dirty="0" err="1">
                <a:solidFill>
                  <a:prstClr val="black"/>
                </a:solidFill>
              </a:rPr>
              <a:t>Sekretariat</a:t>
            </a:r>
            <a:r>
              <a:rPr lang="en-US" sz="1400" b="1" dirty="0">
                <a:solidFill>
                  <a:prstClr val="black"/>
                </a:solidFill>
              </a:rPr>
              <a:t> Badan;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</a:rPr>
              <a:t>Pusat </a:t>
            </a:r>
            <a:r>
              <a:rPr lang="en-US" sz="1400" b="1" dirty="0" err="1">
                <a:solidFill>
                  <a:prstClr val="black"/>
                </a:solidFill>
              </a:rPr>
              <a:t>Penelitian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Pengembangan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Otda</a:t>
            </a:r>
            <a:r>
              <a:rPr lang="en-US" sz="1400" b="1" dirty="0">
                <a:solidFill>
                  <a:prstClr val="black"/>
                </a:solidFill>
              </a:rPr>
              <a:t>, </a:t>
            </a:r>
            <a:r>
              <a:rPr lang="en-US" sz="1400" b="1" dirty="0" err="1">
                <a:solidFill>
                  <a:prstClr val="black"/>
                </a:solidFill>
              </a:rPr>
              <a:t>Politik</a:t>
            </a:r>
            <a:r>
              <a:rPr lang="en-US" sz="1400" b="1" dirty="0">
                <a:solidFill>
                  <a:prstClr val="black"/>
                </a:solidFill>
              </a:rPr>
              <a:t> dan </a:t>
            </a:r>
            <a:r>
              <a:rPr lang="en-US" sz="1400" b="1" dirty="0" err="1">
                <a:solidFill>
                  <a:prstClr val="black"/>
                </a:solidFill>
              </a:rPr>
              <a:t>Pemerintahan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Umum</a:t>
            </a:r>
            <a:r>
              <a:rPr lang="en-US" sz="14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</a:rPr>
              <a:t>Pusat </a:t>
            </a:r>
            <a:r>
              <a:rPr lang="en-US" sz="1400" b="1" dirty="0" err="1">
                <a:solidFill>
                  <a:prstClr val="black"/>
                </a:solidFill>
              </a:rPr>
              <a:t>Penelitian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Pengembangan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Adwil</a:t>
            </a:r>
            <a:r>
              <a:rPr lang="en-US" sz="1400" b="1" dirty="0">
                <a:solidFill>
                  <a:prstClr val="black"/>
                </a:solidFill>
              </a:rPr>
              <a:t>, </a:t>
            </a:r>
            <a:r>
              <a:rPr lang="en-US" sz="1400" b="1" dirty="0" err="1">
                <a:solidFill>
                  <a:prstClr val="black"/>
                </a:solidFill>
              </a:rPr>
              <a:t>Pemdes</a:t>
            </a:r>
            <a:r>
              <a:rPr lang="en-US" sz="1400" b="1" dirty="0">
                <a:solidFill>
                  <a:prstClr val="black"/>
                </a:solidFill>
              </a:rPr>
              <a:t>, dan </a:t>
            </a:r>
            <a:r>
              <a:rPr lang="en-US" sz="1400" b="1" dirty="0" err="1">
                <a:solidFill>
                  <a:prstClr val="black"/>
                </a:solidFill>
              </a:rPr>
              <a:t>Kependudukan</a:t>
            </a:r>
            <a:r>
              <a:rPr lang="en-US" sz="140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</a:rPr>
              <a:t>Pusat </a:t>
            </a:r>
            <a:r>
              <a:rPr lang="en-US" sz="1400" b="1" dirty="0" err="1">
                <a:solidFill>
                  <a:prstClr val="black"/>
                </a:solidFill>
              </a:rPr>
              <a:t>Penelitian</a:t>
            </a:r>
            <a:r>
              <a:rPr lang="en-US" sz="1400" b="1" dirty="0">
                <a:solidFill>
                  <a:prstClr val="black"/>
                </a:solidFill>
              </a:rPr>
              <a:t> dan </a:t>
            </a:r>
            <a:r>
              <a:rPr lang="en-US" sz="1400" b="1" dirty="0" err="1">
                <a:solidFill>
                  <a:prstClr val="black"/>
                </a:solidFill>
              </a:rPr>
              <a:t>Pengembangan</a:t>
            </a:r>
            <a:r>
              <a:rPr lang="en-US" sz="1400" b="1" dirty="0">
                <a:solidFill>
                  <a:prstClr val="black"/>
                </a:solidFill>
              </a:rPr>
              <a:t> Pembangunan dan </a:t>
            </a:r>
            <a:r>
              <a:rPr lang="en-US" sz="1400" b="1" dirty="0" err="1">
                <a:solidFill>
                  <a:prstClr val="black"/>
                </a:solidFill>
              </a:rPr>
              <a:t>Keuangan</a:t>
            </a:r>
            <a:r>
              <a:rPr lang="en-US" sz="1400" b="1" dirty="0">
                <a:solidFill>
                  <a:prstClr val="black"/>
                </a:solidFill>
              </a:rPr>
              <a:t> Daerah;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400" b="1" dirty="0">
                <a:solidFill>
                  <a:prstClr val="black"/>
                </a:solidFill>
              </a:rPr>
              <a:t>Pusat </a:t>
            </a:r>
            <a:r>
              <a:rPr lang="en-US" sz="1400" b="1" dirty="0" err="1">
                <a:solidFill>
                  <a:prstClr val="black"/>
                </a:solidFill>
              </a:rPr>
              <a:t>Penelitian</a:t>
            </a:r>
            <a:r>
              <a:rPr lang="en-US" sz="1400" b="1" dirty="0">
                <a:solidFill>
                  <a:prstClr val="black"/>
                </a:solidFill>
              </a:rPr>
              <a:t> dan </a:t>
            </a:r>
            <a:r>
              <a:rPr lang="en-US" sz="1400" b="1" dirty="0" err="1">
                <a:solidFill>
                  <a:prstClr val="black"/>
                </a:solidFill>
              </a:rPr>
              <a:t>Pengembangan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Inovasi</a:t>
            </a:r>
            <a:r>
              <a:rPr lang="en-US" sz="1400" b="1" dirty="0">
                <a:solidFill>
                  <a:prstClr val="black"/>
                </a:solidFill>
              </a:rPr>
              <a:t> Daerah</a:t>
            </a:r>
          </a:p>
        </p:txBody>
      </p:sp>
      <p:sp>
        <p:nvSpPr>
          <p:cNvPr id="97" name="TextBox 142">
            <a:extLst>
              <a:ext uri="{FF2B5EF4-FFF2-40B4-BE49-F238E27FC236}">
                <a16:creationId xmlns:a16="http://schemas.microsoft.com/office/drawing/2014/main" id="{43B9B609-5C1D-4AA0-B38F-BBCB1F27EEFE}"/>
              </a:ext>
            </a:extLst>
          </p:cNvPr>
          <p:cNvSpPr txBox="1"/>
          <p:nvPr/>
        </p:nvSpPr>
        <p:spPr>
          <a:xfrm>
            <a:off x="3416983" y="2376244"/>
            <a:ext cx="278846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350" b="1" dirty="0" err="1">
                <a:solidFill>
                  <a:prstClr val="black"/>
                </a:solidFill>
              </a:rPr>
              <a:t>Sekretariat</a:t>
            </a:r>
            <a:r>
              <a:rPr lang="en-US" sz="1350" b="1" dirty="0">
                <a:solidFill>
                  <a:prstClr val="black"/>
                </a:solidFill>
              </a:rPr>
              <a:t> Badan;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350" b="1" dirty="0">
                <a:solidFill>
                  <a:prstClr val="black"/>
                </a:solidFill>
              </a:rPr>
              <a:t>Pusat </a:t>
            </a:r>
            <a:r>
              <a:rPr lang="en-US" sz="1350" b="1" dirty="0" err="1">
                <a:solidFill>
                  <a:prstClr val="black"/>
                </a:solidFill>
              </a:rPr>
              <a:t>Standarisasi</a:t>
            </a:r>
            <a:r>
              <a:rPr lang="en-US" sz="1350" b="1" dirty="0">
                <a:solidFill>
                  <a:prstClr val="black"/>
                </a:solidFill>
              </a:rPr>
              <a:t> dan </a:t>
            </a:r>
            <a:r>
              <a:rPr lang="en-US" sz="1350" b="1" dirty="0" err="1">
                <a:solidFill>
                  <a:prstClr val="black"/>
                </a:solidFill>
              </a:rPr>
              <a:t>Sertifikasi</a:t>
            </a:r>
            <a:r>
              <a:rPr lang="en-US" sz="13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350" b="1" dirty="0">
                <a:solidFill>
                  <a:prstClr val="black"/>
                </a:solidFill>
              </a:rPr>
              <a:t>Pusat </a:t>
            </a:r>
            <a:r>
              <a:rPr lang="en-US" sz="1350" b="1" dirty="0" err="1">
                <a:solidFill>
                  <a:prstClr val="black"/>
                </a:solidFill>
              </a:rPr>
              <a:t>Pengembangan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Kompetensi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Pemerintahan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Dalam</a:t>
            </a:r>
            <a:r>
              <a:rPr lang="en-US" sz="1350" b="1" dirty="0">
                <a:solidFill>
                  <a:prstClr val="black"/>
                </a:solidFill>
              </a:rPr>
              <a:t> Negeri;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350" b="1" dirty="0">
                <a:solidFill>
                  <a:prstClr val="black"/>
                </a:solidFill>
              </a:rPr>
              <a:t>Pusat </a:t>
            </a:r>
            <a:r>
              <a:rPr lang="en-US" sz="1350" b="1" dirty="0" err="1">
                <a:solidFill>
                  <a:prstClr val="black"/>
                </a:solidFill>
              </a:rPr>
              <a:t>Pengembangan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Kompetensi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Kepamongprajaan</a:t>
            </a:r>
            <a:r>
              <a:rPr lang="en-US" sz="1350" b="1" dirty="0">
                <a:solidFill>
                  <a:prstClr val="black"/>
                </a:solidFill>
              </a:rPr>
              <a:t> dan </a:t>
            </a:r>
            <a:r>
              <a:rPr lang="en-US" sz="1350" b="1" dirty="0" err="1">
                <a:solidFill>
                  <a:prstClr val="black"/>
                </a:solidFill>
              </a:rPr>
              <a:t>Manajemen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Kepemimpinan</a:t>
            </a:r>
            <a:r>
              <a:rPr lang="en-US" sz="1350" b="1" dirty="0">
                <a:solidFill>
                  <a:prstClr val="black"/>
                </a:solidFill>
              </a:rPr>
              <a:t>; dan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350" b="1" dirty="0">
                <a:solidFill>
                  <a:prstClr val="black"/>
                </a:solidFill>
              </a:rPr>
              <a:t>Pusat </a:t>
            </a:r>
            <a:r>
              <a:rPr lang="en-US" sz="1350" b="1" dirty="0" err="1">
                <a:solidFill>
                  <a:prstClr val="black"/>
                </a:solidFill>
              </a:rPr>
              <a:t>Pengembangan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Kompetensi</a:t>
            </a:r>
            <a:r>
              <a:rPr lang="en-US" sz="1350" b="1" dirty="0">
                <a:solidFill>
                  <a:prstClr val="black"/>
                </a:solidFill>
              </a:rPr>
              <a:t> </a:t>
            </a:r>
            <a:r>
              <a:rPr lang="en-US" sz="1350" b="1" dirty="0" err="1">
                <a:solidFill>
                  <a:prstClr val="black"/>
                </a:solidFill>
              </a:rPr>
              <a:t>Fungsional</a:t>
            </a:r>
            <a:r>
              <a:rPr lang="en-US" sz="1350" b="1" dirty="0">
                <a:solidFill>
                  <a:prstClr val="black"/>
                </a:solidFill>
              </a:rPr>
              <a:t> dan Teknik</a:t>
            </a:r>
          </a:p>
        </p:txBody>
      </p:sp>
      <p:sp>
        <p:nvSpPr>
          <p:cNvPr id="98" name="TextBox 22">
            <a:extLst>
              <a:ext uri="{FF2B5EF4-FFF2-40B4-BE49-F238E27FC236}">
                <a16:creationId xmlns:a16="http://schemas.microsoft.com/office/drawing/2014/main" id="{A5A3A950-1B4B-4E43-B91C-6BFE1BC11956}"/>
              </a:ext>
            </a:extLst>
          </p:cNvPr>
          <p:cNvSpPr txBox="1"/>
          <p:nvPr/>
        </p:nvSpPr>
        <p:spPr>
          <a:xfrm>
            <a:off x="265484" y="1520012"/>
            <a:ext cx="26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Badan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Penelitian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dan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Pengembangan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9" name="TextBox 22">
            <a:extLst>
              <a:ext uri="{FF2B5EF4-FFF2-40B4-BE49-F238E27FC236}">
                <a16:creationId xmlns:a16="http://schemas.microsoft.com/office/drawing/2014/main" id="{A24009C0-A097-4ACE-9A74-95A63E1B9E49}"/>
              </a:ext>
            </a:extLst>
          </p:cNvPr>
          <p:cNvSpPr txBox="1"/>
          <p:nvPr/>
        </p:nvSpPr>
        <p:spPr>
          <a:xfrm>
            <a:off x="3426994" y="1552374"/>
            <a:ext cx="26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Badan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Pengembangan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Sumber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Daya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Manusia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0" name="TextBox 22">
            <a:extLst>
              <a:ext uri="{FF2B5EF4-FFF2-40B4-BE49-F238E27FC236}">
                <a16:creationId xmlns:a16="http://schemas.microsoft.com/office/drawing/2014/main" id="{3A882F46-9405-4A5E-8D5E-5AB0A93A1466}"/>
              </a:ext>
            </a:extLst>
          </p:cNvPr>
          <p:cNvSpPr txBox="1"/>
          <p:nvPr/>
        </p:nvSpPr>
        <p:spPr>
          <a:xfrm>
            <a:off x="6381745" y="1537205"/>
            <a:ext cx="26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Institut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Pemerintahan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cs typeface="Arial" panose="020B0604020202020204" pitchFamily="34" charset="0"/>
              </a:rPr>
              <a:t>Dalam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Negeri</a:t>
            </a:r>
          </a:p>
        </p:txBody>
      </p:sp>
      <p:sp>
        <p:nvSpPr>
          <p:cNvPr id="103" name="TextBox 142">
            <a:extLst>
              <a:ext uri="{FF2B5EF4-FFF2-40B4-BE49-F238E27FC236}">
                <a16:creationId xmlns:a16="http://schemas.microsoft.com/office/drawing/2014/main" id="{48E4A5D5-619D-4F78-8716-AD0B06B376D5}"/>
              </a:ext>
            </a:extLst>
          </p:cNvPr>
          <p:cNvSpPr txBox="1"/>
          <p:nvPr/>
        </p:nvSpPr>
        <p:spPr>
          <a:xfrm>
            <a:off x="6362019" y="2373852"/>
            <a:ext cx="257193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Font typeface="+mj-lt"/>
              <a:buAutoNum type="arabicPeriod"/>
            </a:pPr>
            <a:r>
              <a:rPr lang="en-US" sz="1250" b="1" dirty="0">
                <a:solidFill>
                  <a:prstClr val="black"/>
                </a:solidFill>
              </a:rPr>
              <a:t>Biro </a:t>
            </a:r>
            <a:r>
              <a:rPr lang="en-US" sz="1250" b="1" dirty="0" err="1">
                <a:solidFill>
                  <a:prstClr val="black"/>
                </a:solidFill>
              </a:rPr>
              <a:t>Administrasi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Akademik</a:t>
            </a:r>
            <a:r>
              <a:rPr lang="en-US" sz="1250" b="1" dirty="0">
                <a:solidFill>
                  <a:prstClr val="black"/>
                </a:solidFill>
              </a:rPr>
              <a:t> dan </a:t>
            </a:r>
            <a:r>
              <a:rPr lang="en-US" sz="1250" b="1" dirty="0" err="1">
                <a:solidFill>
                  <a:prstClr val="black"/>
                </a:solidFill>
              </a:rPr>
              <a:t>Perencanaan</a:t>
            </a:r>
            <a:r>
              <a:rPr lang="en-US" sz="12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>
                <a:solidFill>
                  <a:prstClr val="black"/>
                </a:solidFill>
              </a:rPr>
              <a:t>Biro </a:t>
            </a:r>
            <a:r>
              <a:rPr lang="en-US" sz="1250" b="1" dirty="0" err="1">
                <a:solidFill>
                  <a:prstClr val="black"/>
                </a:solidFill>
              </a:rPr>
              <a:t>Administrasi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Umum</a:t>
            </a:r>
            <a:r>
              <a:rPr lang="en-US" sz="1250" b="1" dirty="0">
                <a:solidFill>
                  <a:prstClr val="black"/>
                </a:solidFill>
              </a:rPr>
              <a:t> dan </a:t>
            </a:r>
            <a:r>
              <a:rPr lang="en-US" sz="1250" b="1" dirty="0" err="1">
                <a:solidFill>
                  <a:prstClr val="black"/>
                </a:solidFill>
              </a:rPr>
              <a:t>Keuangan</a:t>
            </a:r>
            <a:r>
              <a:rPr lang="en-US" sz="12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>
                <a:solidFill>
                  <a:prstClr val="black"/>
                </a:solidFill>
              </a:rPr>
              <a:t>Biro </a:t>
            </a:r>
            <a:r>
              <a:rPr lang="en-US" sz="1250" b="1" dirty="0" err="1">
                <a:solidFill>
                  <a:prstClr val="black"/>
                </a:solidFill>
              </a:rPr>
              <a:t>Administrasi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Keprajaan</a:t>
            </a:r>
            <a:r>
              <a:rPr lang="en-US" sz="1250" b="1" dirty="0">
                <a:solidFill>
                  <a:prstClr val="black"/>
                </a:solidFill>
              </a:rPr>
              <a:t> dan Alumni;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>
                <a:solidFill>
                  <a:prstClr val="black"/>
                </a:solidFill>
              </a:rPr>
              <a:t>Biro </a:t>
            </a:r>
            <a:r>
              <a:rPr lang="en-US" sz="1250" b="1" dirty="0" err="1">
                <a:solidFill>
                  <a:prstClr val="black"/>
                </a:solidFill>
              </a:rPr>
              <a:t>Administrasi</a:t>
            </a:r>
            <a:r>
              <a:rPr lang="en-US" sz="1250" b="1" dirty="0">
                <a:solidFill>
                  <a:prstClr val="black"/>
                </a:solidFill>
              </a:rPr>
              <a:t> Kerjasama dan Hukum;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>
                <a:solidFill>
                  <a:prstClr val="black"/>
                </a:solidFill>
              </a:rPr>
              <a:t>Program </a:t>
            </a:r>
            <a:r>
              <a:rPr lang="en-US" sz="1250" b="1" dirty="0" err="1">
                <a:solidFill>
                  <a:prstClr val="black"/>
                </a:solidFill>
              </a:rPr>
              <a:t>Pasca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Sarjana</a:t>
            </a:r>
            <a:r>
              <a:rPr lang="en-US" sz="12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 err="1">
                <a:solidFill>
                  <a:prstClr val="black"/>
                </a:solidFill>
              </a:rPr>
              <a:t>Fakultas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Manajemen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Pemerintahan</a:t>
            </a:r>
            <a:r>
              <a:rPr lang="en-US" sz="12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 err="1">
                <a:solidFill>
                  <a:prstClr val="black"/>
                </a:solidFill>
              </a:rPr>
              <a:t>Fakultas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Politik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Pemerintahan</a:t>
            </a:r>
            <a:r>
              <a:rPr lang="en-US" sz="1250" b="1" dirty="0">
                <a:solidFill>
                  <a:prstClr val="black"/>
                </a:solidFill>
              </a:rPr>
              <a:t>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50" b="1" dirty="0" err="1">
                <a:solidFill>
                  <a:prstClr val="black"/>
                </a:solidFill>
              </a:rPr>
              <a:t>Fakultas</a:t>
            </a:r>
            <a:r>
              <a:rPr lang="en-US" sz="1250" b="1" dirty="0">
                <a:solidFill>
                  <a:prstClr val="black"/>
                </a:solidFill>
              </a:rPr>
              <a:t> </a:t>
            </a:r>
            <a:r>
              <a:rPr lang="en-US" sz="1250" b="1" dirty="0" err="1">
                <a:solidFill>
                  <a:prstClr val="black"/>
                </a:solidFill>
              </a:rPr>
              <a:t>Perlindungan</a:t>
            </a:r>
            <a:r>
              <a:rPr lang="en-US" sz="1250" b="1" dirty="0">
                <a:solidFill>
                  <a:prstClr val="black"/>
                </a:solidFill>
              </a:rPr>
              <a:t> Masyarakat</a:t>
            </a:r>
          </a:p>
        </p:txBody>
      </p:sp>
      <p:sp>
        <p:nvSpPr>
          <p:cNvPr id="30" name="Rounded Rectangle 106">
            <a:extLst>
              <a:ext uri="{FF2B5EF4-FFF2-40B4-BE49-F238E27FC236}">
                <a16:creationId xmlns:a16="http://schemas.microsoft.com/office/drawing/2014/main" id="{F3C7A1E8-3F0D-4A07-BD96-6A9C86DAC206}"/>
              </a:ext>
            </a:extLst>
          </p:cNvPr>
          <p:cNvSpPr/>
          <p:nvPr/>
        </p:nvSpPr>
        <p:spPr>
          <a:xfrm>
            <a:off x="8861065" y="1761065"/>
            <a:ext cx="477674" cy="1687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0">
                <a:schemeClr val="bg1"/>
              </a:gs>
              <a:gs pos="16000">
                <a:schemeClr val="bg1">
                  <a:lumMod val="75000"/>
                </a:schemeClr>
              </a:gs>
              <a:gs pos="84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1" name="Rounded Rectangle 107">
            <a:extLst>
              <a:ext uri="{FF2B5EF4-FFF2-40B4-BE49-F238E27FC236}">
                <a16:creationId xmlns:a16="http://schemas.microsoft.com/office/drawing/2014/main" id="{30F03EB9-5BE3-49BF-A111-7AFA3B219FF3}"/>
              </a:ext>
            </a:extLst>
          </p:cNvPr>
          <p:cNvSpPr/>
          <p:nvPr/>
        </p:nvSpPr>
        <p:spPr>
          <a:xfrm>
            <a:off x="8890833" y="4292419"/>
            <a:ext cx="477674" cy="16876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0">
                <a:schemeClr val="bg1"/>
              </a:gs>
              <a:gs pos="16000">
                <a:schemeClr val="bg1">
                  <a:lumMod val="75000"/>
                </a:schemeClr>
              </a:gs>
              <a:gs pos="84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1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</a:rPr>
              <a:t>HASIL SURVEY INTEGRITAS JABATAN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00B0F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3" name="Google Shape;293;p51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294" name="Google Shape;294;p51"/>
          <p:cNvGrpSpPr/>
          <p:nvPr/>
        </p:nvGrpSpPr>
        <p:grpSpPr>
          <a:xfrm>
            <a:off x="1840495" y="1785565"/>
            <a:ext cx="1579088" cy="1674729"/>
            <a:chOff x="1825800" y="1651625"/>
            <a:chExt cx="539989" cy="571775"/>
          </a:xfrm>
        </p:grpSpPr>
        <p:sp>
          <p:nvSpPr>
            <p:cNvPr id="295" name="Google Shape;295;p51"/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solidFill>
              <a:srgbClr val="9A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6;p51"/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1"/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1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solidFill>
              <a:srgbClr val="C13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9" name="Google Shape;299;p51"/>
          <p:cNvSpPr txBox="1">
            <a:spLocks noGrp="1"/>
          </p:cNvSpPr>
          <p:nvPr>
            <p:ph type="body" idx="4294967295"/>
          </p:nvPr>
        </p:nvSpPr>
        <p:spPr>
          <a:xfrm>
            <a:off x="958396" y="1802426"/>
            <a:ext cx="729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14%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00" name="Google Shape;300;p51"/>
          <p:cNvSpPr txBox="1">
            <a:spLocks noGrp="1"/>
          </p:cNvSpPr>
          <p:nvPr>
            <p:ph type="body" idx="4294967295"/>
          </p:nvPr>
        </p:nvSpPr>
        <p:spPr>
          <a:xfrm>
            <a:off x="958396" y="3035504"/>
            <a:ext cx="729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18%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01" name="Google Shape;301;p51"/>
          <p:cNvSpPr txBox="1">
            <a:spLocks noGrp="1"/>
          </p:cNvSpPr>
          <p:nvPr>
            <p:ph type="body" idx="4294967295"/>
          </p:nvPr>
        </p:nvSpPr>
        <p:spPr>
          <a:xfrm>
            <a:off x="3572396" y="1785554"/>
            <a:ext cx="729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37%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02" name="Google Shape;302;p51"/>
          <p:cNvSpPr txBox="1">
            <a:spLocks noGrp="1"/>
          </p:cNvSpPr>
          <p:nvPr>
            <p:ph type="body" idx="4294967295"/>
          </p:nvPr>
        </p:nvSpPr>
        <p:spPr>
          <a:xfrm>
            <a:off x="3572396" y="3035504"/>
            <a:ext cx="7293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30%</a:t>
            </a:r>
            <a:endParaRPr sz="1600" dirty="0">
              <a:solidFill>
                <a:schemeClr val="lt1"/>
              </a:solidFill>
            </a:endParaRPr>
          </a:p>
        </p:txBody>
      </p:sp>
      <p:cxnSp>
        <p:nvCxnSpPr>
          <p:cNvPr id="303" name="Google Shape;303;p51"/>
          <p:cNvCxnSpPr>
            <a:stCxn id="299" idx="3"/>
          </p:cNvCxnSpPr>
          <p:nvPr/>
        </p:nvCxnSpPr>
        <p:spPr>
          <a:xfrm>
            <a:off x="1687696" y="2014826"/>
            <a:ext cx="646200" cy="389100"/>
          </a:xfrm>
          <a:prstGeom prst="bentConnector3">
            <a:avLst>
              <a:gd name="adj1" fmla="val 80222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51"/>
          <p:cNvCxnSpPr>
            <a:stCxn id="300" idx="3"/>
          </p:cNvCxnSpPr>
          <p:nvPr/>
        </p:nvCxnSpPr>
        <p:spPr>
          <a:xfrm>
            <a:off x="1687696" y="3247904"/>
            <a:ext cx="5439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51"/>
          <p:cNvCxnSpPr>
            <a:stCxn id="301" idx="1"/>
          </p:cNvCxnSpPr>
          <p:nvPr/>
        </p:nvCxnSpPr>
        <p:spPr>
          <a:xfrm rot="10800000">
            <a:off x="2845796" y="1997954"/>
            <a:ext cx="726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51"/>
          <p:cNvCxnSpPr>
            <a:stCxn id="302" idx="1"/>
          </p:cNvCxnSpPr>
          <p:nvPr/>
        </p:nvCxnSpPr>
        <p:spPr>
          <a:xfrm rot="10800000">
            <a:off x="3012296" y="3247904"/>
            <a:ext cx="5601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51"/>
          <p:cNvSpPr txBox="1">
            <a:spLocks noGrp="1"/>
          </p:cNvSpPr>
          <p:nvPr>
            <p:ph type="body" idx="4294967295"/>
          </p:nvPr>
        </p:nvSpPr>
        <p:spPr>
          <a:xfrm>
            <a:off x="1690555" y="3766204"/>
            <a:ext cx="828084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lt1"/>
                </a:solidFill>
              </a:rPr>
              <a:t>Kategori 0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308" name="Google Shape;308;p51"/>
          <p:cNvSpPr/>
          <p:nvPr/>
        </p:nvSpPr>
        <p:spPr>
          <a:xfrm>
            <a:off x="1522255" y="3874804"/>
            <a:ext cx="168300" cy="168300"/>
          </a:xfrm>
          <a:prstGeom prst="ellipse">
            <a:avLst/>
          </a:prstGeom>
          <a:solidFill>
            <a:srgbClr val="C139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1"/>
          <p:cNvSpPr/>
          <p:nvPr/>
        </p:nvSpPr>
        <p:spPr>
          <a:xfrm>
            <a:off x="2660980" y="3874804"/>
            <a:ext cx="168300" cy="168300"/>
          </a:xfrm>
          <a:prstGeom prst="ellipse">
            <a:avLst/>
          </a:prstGeom>
          <a:solidFill>
            <a:srgbClr val="9ABB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51"/>
          <p:cNvSpPr/>
          <p:nvPr/>
        </p:nvSpPr>
        <p:spPr>
          <a:xfrm>
            <a:off x="1522255" y="4221654"/>
            <a:ext cx="168300" cy="168300"/>
          </a:xfrm>
          <a:prstGeom prst="ellipse">
            <a:avLst/>
          </a:prstGeom>
          <a:solidFill>
            <a:srgbClr val="F39B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51"/>
          <p:cNvSpPr/>
          <p:nvPr/>
        </p:nvSpPr>
        <p:spPr>
          <a:xfrm>
            <a:off x="2660980" y="4221654"/>
            <a:ext cx="168300" cy="1683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9E11ACF-E0C3-4289-BDEE-6329882D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431" y="166730"/>
            <a:ext cx="1271033" cy="1296861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FB439FB1-0FE1-4C3B-A4D7-8302A7E31850}"/>
              </a:ext>
            </a:extLst>
          </p:cNvPr>
          <p:cNvSpPr/>
          <p:nvPr/>
        </p:nvSpPr>
        <p:spPr>
          <a:xfrm>
            <a:off x="4689951" y="3868698"/>
            <a:ext cx="514350" cy="5143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>
              <a:solidFill>
                <a:schemeClr val="bg1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F0FD85-2A0F-4BE5-AA99-E88CDD5E36E5}"/>
              </a:ext>
            </a:extLst>
          </p:cNvPr>
          <p:cNvSpPr/>
          <p:nvPr/>
        </p:nvSpPr>
        <p:spPr>
          <a:xfrm>
            <a:off x="4685665" y="3133228"/>
            <a:ext cx="514350" cy="514350"/>
          </a:xfrm>
          <a:prstGeom prst="ellipse">
            <a:avLst/>
          </a:prstGeom>
          <a:solidFill>
            <a:srgbClr val="9AB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>
              <a:solidFill>
                <a:schemeClr val="bg1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388FB13-7F87-42DE-A972-5CBD202746FE}"/>
              </a:ext>
            </a:extLst>
          </p:cNvPr>
          <p:cNvSpPr/>
          <p:nvPr/>
        </p:nvSpPr>
        <p:spPr>
          <a:xfrm>
            <a:off x="4689951" y="2423438"/>
            <a:ext cx="514350" cy="514350"/>
          </a:xfrm>
          <a:prstGeom prst="ellipse">
            <a:avLst/>
          </a:prstGeom>
          <a:solidFill>
            <a:srgbClr val="F39B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>
              <a:solidFill>
                <a:schemeClr val="bg1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DDC7002-FD09-4C4D-AA27-ACAD29E56DA0}"/>
              </a:ext>
            </a:extLst>
          </p:cNvPr>
          <p:cNvSpPr/>
          <p:nvPr/>
        </p:nvSpPr>
        <p:spPr>
          <a:xfrm>
            <a:off x="4687272" y="1702303"/>
            <a:ext cx="514350" cy="514350"/>
          </a:xfrm>
          <a:prstGeom prst="ellipse">
            <a:avLst/>
          </a:prstGeom>
          <a:solidFill>
            <a:srgbClr val="C13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6EFBAE3-1D60-4140-A928-A238BA4C43EC}"/>
              </a:ext>
            </a:extLst>
          </p:cNvPr>
          <p:cNvSpPr txBox="1"/>
          <p:nvPr/>
        </p:nvSpPr>
        <p:spPr>
          <a:xfrm>
            <a:off x="5355927" y="1721379"/>
            <a:ext cx="296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200" dirty="0" err="1">
                <a:solidFill>
                  <a:schemeClr val="bg1"/>
                </a:solidFill>
              </a:rPr>
              <a:t>Tidak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Paham</a:t>
            </a:r>
            <a:r>
              <a:rPr lang="en-ID" sz="1200" dirty="0">
                <a:solidFill>
                  <a:schemeClr val="bg1"/>
                </a:solidFill>
              </a:rPr>
              <a:t> Kinerja </a:t>
            </a:r>
            <a:r>
              <a:rPr lang="en-ID" sz="1200" dirty="0" err="1">
                <a:solidFill>
                  <a:schemeClr val="bg1"/>
                </a:solidFill>
              </a:rPr>
              <a:t>Individu</a:t>
            </a:r>
            <a:r>
              <a:rPr lang="en-ID" sz="1200" dirty="0">
                <a:solidFill>
                  <a:schemeClr val="bg1"/>
                </a:solidFill>
              </a:rPr>
              <a:t>, </a:t>
            </a:r>
            <a:r>
              <a:rPr lang="en-ID" sz="1200" dirty="0" err="1">
                <a:solidFill>
                  <a:schemeClr val="bg1"/>
                </a:solidFill>
              </a:rPr>
              <a:t>indikator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individu</a:t>
            </a:r>
            <a:r>
              <a:rPr lang="en-ID" sz="1200" dirty="0">
                <a:solidFill>
                  <a:schemeClr val="bg1"/>
                </a:solidFill>
              </a:rPr>
              <a:t>, dan </a:t>
            </a:r>
            <a:r>
              <a:rPr lang="en-ID" sz="1200" dirty="0" err="1">
                <a:solidFill>
                  <a:schemeClr val="bg1"/>
                </a:solidFill>
              </a:rPr>
              <a:t>kontribusi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kinerjanya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terhadap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organisasi</a:t>
            </a:r>
            <a:endParaRPr lang="en-US" sz="12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89A6E44-29BC-4A64-B79F-913288D3ABFB}"/>
              </a:ext>
            </a:extLst>
          </p:cNvPr>
          <p:cNvSpPr txBox="1"/>
          <p:nvPr/>
        </p:nvSpPr>
        <p:spPr>
          <a:xfrm>
            <a:off x="5355927" y="2532254"/>
            <a:ext cx="2966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96875" algn="just">
              <a:tabLst>
                <a:tab pos="228600" algn="l"/>
                <a:tab pos="396875" algn="l"/>
              </a:tabLst>
            </a:pPr>
            <a:r>
              <a:rPr lang="en-ID" sz="1200" dirty="0" err="1">
                <a:solidFill>
                  <a:schemeClr val="bg1"/>
                </a:solidFill>
              </a:rPr>
              <a:t>Paham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individu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saja</a:t>
            </a:r>
            <a:endParaRPr lang="en-ID" sz="1200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85218CF-4FD5-46A4-8392-B0D4D9B83D8C}"/>
              </a:ext>
            </a:extLst>
          </p:cNvPr>
          <p:cNvSpPr txBox="1"/>
          <p:nvPr/>
        </p:nvSpPr>
        <p:spPr>
          <a:xfrm>
            <a:off x="5355927" y="3067237"/>
            <a:ext cx="296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200" dirty="0" err="1">
                <a:solidFill>
                  <a:schemeClr val="bg1"/>
                </a:solidFill>
              </a:rPr>
              <a:t>Paham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individu</a:t>
            </a:r>
            <a:r>
              <a:rPr lang="en-ID" sz="1200" dirty="0">
                <a:solidFill>
                  <a:schemeClr val="bg1"/>
                </a:solidFill>
              </a:rPr>
              <a:t> dan </a:t>
            </a:r>
            <a:r>
              <a:rPr lang="en-ID" sz="1200" dirty="0" err="1">
                <a:solidFill>
                  <a:schemeClr val="bg1"/>
                </a:solidFill>
              </a:rPr>
              <a:t>indikatornya</a:t>
            </a:r>
            <a:r>
              <a:rPr lang="en-ID" sz="1200" dirty="0">
                <a:solidFill>
                  <a:schemeClr val="bg1"/>
                </a:solidFill>
              </a:rPr>
              <a:t>/</a:t>
            </a:r>
            <a:r>
              <a:rPr lang="en-ID" sz="1200" dirty="0" err="1">
                <a:solidFill>
                  <a:schemeClr val="bg1"/>
                </a:solidFill>
              </a:rPr>
              <a:t>kontribusi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terhadap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organisasi</a:t>
            </a:r>
            <a:endParaRPr lang="en-US" sz="12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AEE702B-EFD1-482F-9784-49545A03E399}"/>
              </a:ext>
            </a:extLst>
          </p:cNvPr>
          <p:cNvSpPr txBox="1"/>
          <p:nvPr/>
        </p:nvSpPr>
        <p:spPr>
          <a:xfrm>
            <a:off x="5355927" y="3813709"/>
            <a:ext cx="296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200" dirty="0" err="1">
                <a:solidFill>
                  <a:schemeClr val="bg1"/>
                </a:solidFill>
              </a:rPr>
              <a:t>Paham</a:t>
            </a:r>
            <a:r>
              <a:rPr lang="en-ID" sz="1200" dirty="0">
                <a:solidFill>
                  <a:schemeClr val="bg1"/>
                </a:solidFill>
              </a:rPr>
              <a:t> Kinerja </a:t>
            </a:r>
            <a:r>
              <a:rPr lang="en-ID" sz="1200" dirty="0" err="1">
                <a:solidFill>
                  <a:schemeClr val="bg1"/>
                </a:solidFill>
              </a:rPr>
              <a:t>Individu</a:t>
            </a:r>
            <a:r>
              <a:rPr lang="en-ID" sz="1200" dirty="0">
                <a:solidFill>
                  <a:schemeClr val="bg1"/>
                </a:solidFill>
              </a:rPr>
              <a:t>, </a:t>
            </a:r>
            <a:r>
              <a:rPr lang="en-ID" sz="1200" dirty="0" err="1">
                <a:solidFill>
                  <a:schemeClr val="bg1"/>
                </a:solidFill>
              </a:rPr>
              <a:t>indikator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individu</a:t>
            </a:r>
            <a:r>
              <a:rPr lang="en-ID" sz="1200" dirty="0">
                <a:solidFill>
                  <a:schemeClr val="bg1"/>
                </a:solidFill>
              </a:rPr>
              <a:t>, dan </a:t>
            </a:r>
            <a:r>
              <a:rPr lang="en-ID" sz="1200" dirty="0" err="1">
                <a:solidFill>
                  <a:schemeClr val="bg1"/>
                </a:solidFill>
              </a:rPr>
              <a:t>kontribusi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kinerjanya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terhadap</a:t>
            </a:r>
            <a:r>
              <a:rPr lang="en-ID" sz="1200" dirty="0">
                <a:solidFill>
                  <a:schemeClr val="bg1"/>
                </a:solidFill>
              </a:rPr>
              <a:t> </a:t>
            </a:r>
            <a:r>
              <a:rPr lang="en-ID" sz="1200" dirty="0" err="1">
                <a:solidFill>
                  <a:schemeClr val="bg1"/>
                </a:solidFill>
              </a:rPr>
              <a:t>organisasi</a:t>
            </a:r>
            <a:endParaRPr lang="en-US" sz="12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A9193F-43D8-4F1D-9973-258C0CD3517F}"/>
              </a:ext>
            </a:extLst>
          </p:cNvPr>
          <p:cNvSpPr txBox="1"/>
          <p:nvPr/>
        </p:nvSpPr>
        <p:spPr>
          <a:xfrm>
            <a:off x="4767232" y="1800477"/>
            <a:ext cx="35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dirty="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2F20D08-4134-4C43-AE55-542B81100134}"/>
              </a:ext>
            </a:extLst>
          </p:cNvPr>
          <p:cNvSpPr txBox="1"/>
          <p:nvPr/>
        </p:nvSpPr>
        <p:spPr>
          <a:xfrm>
            <a:off x="4770195" y="2518742"/>
            <a:ext cx="35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76E10A5-2EE7-45C9-8187-A8145E06AFE8}"/>
              </a:ext>
            </a:extLst>
          </p:cNvPr>
          <p:cNvSpPr txBox="1"/>
          <p:nvPr/>
        </p:nvSpPr>
        <p:spPr>
          <a:xfrm>
            <a:off x="4775525" y="3237905"/>
            <a:ext cx="35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6A422CD-4B82-473E-BD96-97AEC0836E95}"/>
              </a:ext>
            </a:extLst>
          </p:cNvPr>
          <p:cNvSpPr txBox="1"/>
          <p:nvPr/>
        </p:nvSpPr>
        <p:spPr>
          <a:xfrm>
            <a:off x="4780942" y="3966396"/>
            <a:ext cx="359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sz="16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396A1FD-0E07-4510-85C5-898B1BF26A4C}"/>
              </a:ext>
            </a:extLst>
          </p:cNvPr>
          <p:cNvSpPr txBox="1"/>
          <p:nvPr/>
        </p:nvSpPr>
        <p:spPr>
          <a:xfrm>
            <a:off x="5354281" y="1461923"/>
            <a:ext cx="227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D" dirty="0" err="1">
                <a:solidFill>
                  <a:schemeClr val="bg1"/>
                </a:solidFill>
                <a:latin typeface="Arial Black" panose="020B0A04020102020204" pitchFamily="34" charset="0"/>
              </a:rPr>
              <a:t>Keterangan</a:t>
            </a:r>
            <a:r>
              <a:rPr lang="en-ID" dirty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5" name="Google Shape;307;p51">
            <a:extLst>
              <a:ext uri="{FF2B5EF4-FFF2-40B4-BE49-F238E27FC236}">
                <a16:creationId xmlns:a16="http://schemas.microsoft.com/office/drawing/2014/main" id="{09509DF9-3475-4F50-A3C8-B0B149AC6185}"/>
              </a:ext>
            </a:extLst>
          </p:cNvPr>
          <p:cNvSpPr txBox="1">
            <a:spLocks/>
          </p:cNvSpPr>
          <p:nvPr/>
        </p:nvSpPr>
        <p:spPr>
          <a:xfrm>
            <a:off x="1694769" y="4149327"/>
            <a:ext cx="828084" cy="38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n-ID" sz="1200" dirty="0" err="1">
                <a:solidFill>
                  <a:schemeClr val="lt1"/>
                </a:solidFill>
              </a:rPr>
              <a:t>Kategori</a:t>
            </a:r>
            <a:r>
              <a:rPr lang="en-ID" sz="1200" dirty="0">
                <a:solidFill>
                  <a:schemeClr val="lt1"/>
                </a:solidFill>
              </a:rPr>
              <a:t> 1</a:t>
            </a:r>
          </a:p>
        </p:txBody>
      </p:sp>
      <p:sp>
        <p:nvSpPr>
          <p:cNvPr id="86" name="Google Shape;307;p51">
            <a:extLst>
              <a:ext uri="{FF2B5EF4-FFF2-40B4-BE49-F238E27FC236}">
                <a16:creationId xmlns:a16="http://schemas.microsoft.com/office/drawing/2014/main" id="{46E5F9DE-F484-46F7-886C-32F624832275}"/>
              </a:ext>
            </a:extLst>
          </p:cNvPr>
          <p:cNvSpPr txBox="1">
            <a:spLocks/>
          </p:cNvSpPr>
          <p:nvPr/>
        </p:nvSpPr>
        <p:spPr>
          <a:xfrm>
            <a:off x="2837917" y="3759998"/>
            <a:ext cx="828084" cy="38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n-ID" sz="1200" dirty="0" err="1">
                <a:solidFill>
                  <a:schemeClr val="lt1"/>
                </a:solidFill>
              </a:rPr>
              <a:t>Kategori</a:t>
            </a:r>
            <a:r>
              <a:rPr lang="en-ID" sz="1200" dirty="0">
                <a:solidFill>
                  <a:schemeClr val="lt1"/>
                </a:solidFill>
              </a:rPr>
              <a:t> 2</a:t>
            </a:r>
          </a:p>
        </p:txBody>
      </p:sp>
      <p:sp>
        <p:nvSpPr>
          <p:cNvPr id="87" name="Google Shape;307;p51">
            <a:extLst>
              <a:ext uri="{FF2B5EF4-FFF2-40B4-BE49-F238E27FC236}">
                <a16:creationId xmlns:a16="http://schemas.microsoft.com/office/drawing/2014/main" id="{5BDF38A3-237A-4231-9097-969C6779BDB0}"/>
              </a:ext>
            </a:extLst>
          </p:cNvPr>
          <p:cNvSpPr txBox="1">
            <a:spLocks/>
          </p:cNvSpPr>
          <p:nvPr/>
        </p:nvSpPr>
        <p:spPr>
          <a:xfrm>
            <a:off x="2837917" y="4156889"/>
            <a:ext cx="828084" cy="38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n-ID" sz="1200" dirty="0" err="1">
                <a:solidFill>
                  <a:schemeClr val="lt1"/>
                </a:solidFill>
              </a:rPr>
              <a:t>Kategori</a:t>
            </a:r>
            <a:r>
              <a:rPr lang="en-ID" sz="1200" dirty="0">
                <a:solidFill>
                  <a:schemeClr val="lt1"/>
                </a:solidFill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0610A75C-3D85-4580-BC9C-EDDD570BF5DC}"/>
              </a:ext>
            </a:extLst>
          </p:cNvPr>
          <p:cNvSpPr txBox="1">
            <a:spLocks/>
          </p:cNvSpPr>
          <p:nvPr/>
        </p:nvSpPr>
        <p:spPr>
          <a:xfrm>
            <a:off x="19983" y="242186"/>
            <a:ext cx="8679898" cy="54318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 dirty="0">
                <a:solidFill>
                  <a:schemeClr val="bg1"/>
                </a:solidFill>
              </a:rPr>
              <a:t>HASIL EVALUASI SEMENTARA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0C7E31-70D7-4E5B-806D-A22275741B9D}"/>
              </a:ext>
            </a:extLst>
          </p:cNvPr>
          <p:cNvGrpSpPr/>
          <p:nvPr/>
        </p:nvGrpSpPr>
        <p:grpSpPr>
          <a:xfrm rot="16200000">
            <a:off x="2015929" y="-1289419"/>
            <a:ext cx="5137103" cy="7728735"/>
            <a:chOff x="2448185" y="1335958"/>
            <a:chExt cx="6367818" cy="7857277"/>
          </a:xfrm>
          <a:solidFill>
            <a:schemeClr val="bg1">
              <a:lumMod val="75000"/>
            </a:schemeClr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3B98DE-AF23-4574-A5A7-693197BB5080}"/>
                </a:ext>
              </a:extLst>
            </p:cNvPr>
            <p:cNvSpPr/>
            <p:nvPr/>
          </p:nvSpPr>
          <p:spPr>
            <a:xfrm>
              <a:off x="5029736" y="1335958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0AC139F-5750-457D-BBFC-7462D2217496}"/>
                </a:ext>
              </a:extLst>
            </p:cNvPr>
            <p:cNvSpPr/>
            <p:nvPr/>
          </p:nvSpPr>
          <p:spPr>
            <a:xfrm rot="16200000">
              <a:off x="4399736" y="1971474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5165AB-94F3-48C0-946A-0505DEE678B3}"/>
                </a:ext>
              </a:extLst>
            </p:cNvPr>
            <p:cNvSpPr/>
            <p:nvPr/>
          </p:nvSpPr>
          <p:spPr>
            <a:xfrm>
              <a:off x="3769736" y="2601474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6F6B9-20A2-4452-BBE9-B1EC2CB2AADB}"/>
                </a:ext>
              </a:extLst>
            </p:cNvPr>
            <p:cNvSpPr/>
            <p:nvPr/>
          </p:nvSpPr>
          <p:spPr>
            <a:xfrm rot="16200000">
              <a:off x="4759735" y="2871990"/>
              <a:ext cx="18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62F5A65-DCD5-4AA0-9D46-5B00B89FC0D1}"/>
                </a:ext>
              </a:extLst>
            </p:cNvPr>
            <p:cNvSpPr/>
            <p:nvPr/>
          </p:nvSpPr>
          <p:spPr>
            <a:xfrm>
              <a:off x="5755002" y="3892180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4B38A35-F418-4596-B351-465E1FFDF651}"/>
                </a:ext>
              </a:extLst>
            </p:cNvPr>
            <p:cNvSpPr/>
            <p:nvPr/>
          </p:nvSpPr>
          <p:spPr>
            <a:xfrm rot="16200000">
              <a:off x="5116907" y="4530659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E99B0C0-51F9-4E83-8EF0-CD5C29252104}"/>
                </a:ext>
              </a:extLst>
            </p:cNvPr>
            <p:cNvSpPr/>
            <p:nvPr/>
          </p:nvSpPr>
          <p:spPr>
            <a:xfrm>
              <a:off x="4479103" y="5183776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1CC1DE7-95D1-44AA-8471-D9717A218133}"/>
                </a:ext>
              </a:extLst>
            </p:cNvPr>
            <p:cNvSpPr/>
            <p:nvPr/>
          </p:nvSpPr>
          <p:spPr>
            <a:xfrm rot="16200000">
              <a:off x="5476906" y="5453777"/>
              <a:ext cx="18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3627547-736C-464A-B565-7BEFD4615EF5}"/>
                </a:ext>
              </a:extLst>
            </p:cNvPr>
            <p:cNvSpPr/>
            <p:nvPr/>
          </p:nvSpPr>
          <p:spPr>
            <a:xfrm>
              <a:off x="6463397" y="6463630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AFFDF11-C94B-4845-B7E7-D959D22D9B75}"/>
                </a:ext>
              </a:extLst>
            </p:cNvPr>
            <p:cNvSpPr/>
            <p:nvPr/>
          </p:nvSpPr>
          <p:spPr>
            <a:xfrm rot="16200000">
              <a:off x="5833398" y="7100116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C8DFAB8-E59F-4247-9142-7B0DA2D6D55E}"/>
                </a:ext>
              </a:extLst>
            </p:cNvPr>
            <p:cNvSpPr/>
            <p:nvPr/>
          </p:nvSpPr>
          <p:spPr>
            <a:xfrm>
              <a:off x="5206227" y="7753232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C401B06-3FC6-4CB0-9A3F-0CB2AD823034}"/>
                </a:ext>
              </a:extLst>
            </p:cNvPr>
            <p:cNvSpPr/>
            <p:nvPr/>
          </p:nvSpPr>
          <p:spPr>
            <a:xfrm rot="16200000">
              <a:off x="6919700" y="7296932"/>
              <a:ext cx="180000" cy="36126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A4F96F1-0A88-4415-813E-7707FF6291DD}"/>
                </a:ext>
              </a:extLst>
            </p:cNvPr>
            <p:cNvSpPr/>
            <p:nvPr/>
          </p:nvSpPr>
          <p:spPr>
            <a:xfrm rot="16200000">
              <a:off x="3731836" y="52309"/>
              <a:ext cx="180000" cy="2747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>
                <a:solidFill>
                  <a:schemeClr val="bg1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56630E5E-B660-4AF0-BA61-BBD883D226D2}"/>
              </a:ext>
            </a:extLst>
          </p:cNvPr>
          <p:cNvSpPr/>
          <p:nvPr/>
        </p:nvSpPr>
        <p:spPr>
          <a:xfrm>
            <a:off x="2287082" y="3175302"/>
            <a:ext cx="810000" cy="67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D137CFB-DCF6-4BAE-93B9-D048DBEC2EEC}"/>
              </a:ext>
            </a:extLst>
          </p:cNvPr>
          <p:cNvSpPr/>
          <p:nvPr/>
        </p:nvSpPr>
        <p:spPr>
          <a:xfrm>
            <a:off x="1024231" y="3176210"/>
            <a:ext cx="810000" cy="67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4B8F972-8DB1-45A6-A6B9-D890FF53C3AC}"/>
              </a:ext>
            </a:extLst>
          </p:cNvPr>
          <p:cNvSpPr/>
          <p:nvPr/>
        </p:nvSpPr>
        <p:spPr>
          <a:xfrm>
            <a:off x="4812783" y="2587828"/>
            <a:ext cx="810000" cy="67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4712D1-5D2E-469C-93ED-DD2FA262C663}"/>
              </a:ext>
            </a:extLst>
          </p:cNvPr>
          <p:cNvSpPr/>
          <p:nvPr/>
        </p:nvSpPr>
        <p:spPr>
          <a:xfrm>
            <a:off x="3549932" y="2587828"/>
            <a:ext cx="81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1E5EA96-3DF5-4696-95D5-3E0AE94BC693}"/>
              </a:ext>
            </a:extLst>
          </p:cNvPr>
          <p:cNvSpPr/>
          <p:nvPr/>
        </p:nvSpPr>
        <p:spPr>
          <a:xfrm>
            <a:off x="7338485" y="2011927"/>
            <a:ext cx="810000" cy="67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FBB4DC9-8771-4EE2-BE48-36F4F4AC4905}"/>
              </a:ext>
            </a:extLst>
          </p:cNvPr>
          <p:cNvSpPr/>
          <p:nvPr/>
        </p:nvSpPr>
        <p:spPr>
          <a:xfrm>
            <a:off x="6075634" y="2011927"/>
            <a:ext cx="810000" cy="67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C02A6F8-B0EA-4A20-9455-546A6187047A}"/>
              </a:ext>
            </a:extLst>
          </p:cNvPr>
          <p:cNvSpPr/>
          <p:nvPr/>
        </p:nvSpPr>
        <p:spPr>
          <a:xfrm>
            <a:off x="1031915" y="2450429"/>
            <a:ext cx="405000" cy="40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243544D-2139-440A-9786-CEB16340BC2D}"/>
              </a:ext>
            </a:extLst>
          </p:cNvPr>
          <p:cNvSpPr/>
          <p:nvPr/>
        </p:nvSpPr>
        <p:spPr>
          <a:xfrm>
            <a:off x="2692729" y="4175501"/>
            <a:ext cx="405000" cy="4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9537D8-566F-4115-BB1D-AD031900265D}"/>
              </a:ext>
            </a:extLst>
          </p:cNvPr>
          <p:cNvSpPr/>
          <p:nvPr/>
        </p:nvSpPr>
        <p:spPr>
          <a:xfrm>
            <a:off x="3541250" y="1830494"/>
            <a:ext cx="405000" cy="4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70D97D4-0DD1-4119-A2EE-23D28A0B4F7B}"/>
              </a:ext>
            </a:extLst>
          </p:cNvPr>
          <p:cNvSpPr/>
          <p:nvPr/>
        </p:nvSpPr>
        <p:spPr>
          <a:xfrm>
            <a:off x="6477062" y="1274278"/>
            <a:ext cx="405000" cy="40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D97D871-0109-4114-AF7B-CF3BBA79FB68}"/>
              </a:ext>
            </a:extLst>
          </p:cNvPr>
          <p:cNvSpPr/>
          <p:nvPr/>
        </p:nvSpPr>
        <p:spPr>
          <a:xfrm>
            <a:off x="7558539" y="3050220"/>
            <a:ext cx="405000" cy="40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EFB472E-0634-4A47-A90D-4F0429B9C6E2}"/>
              </a:ext>
            </a:extLst>
          </p:cNvPr>
          <p:cNvSpPr/>
          <p:nvPr/>
        </p:nvSpPr>
        <p:spPr>
          <a:xfrm>
            <a:off x="5210030" y="3689899"/>
            <a:ext cx="405000" cy="40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A97AFB-DBE9-4075-925C-38C382BF63F8}"/>
              </a:ext>
            </a:extLst>
          </p:cNvPr>
          <p:cNvSpPr txBox="1"/>
          <p:nvPr/>
        </p:nvSpPr>
        <p:spPr>
          <a:xfrm>
            <a:off x="1081190" y="2468265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067876-4D7A-487E-95AC-29C763AFB8FD}"/>
              </a:ext>
            </a:extLst>
          </p:cNvPr>
          <p:cNvSpPr txBox="1"/>
          <p:nvPr/>
        </p:nvSpPr>
        <p:spPr>
          <a:xfrm>
            <a:off x="2742003" y="4193337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64B4FB-AE1A-4289-8B3B-D19A672BD206}"/>
              </a:ext>
            </a:extLst>
          </p:cNvPr>
          <p:cNvSpPr txBox="1"/>
          <p:nvPr/>
        </p:nvSpPr>
        <p:spPr>
          <a:xfrm>
            <a:off x="5259304" y="3707734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EA13A1-C341-472D-B307-EAFCC3FC6E94}"/>
              </a:ext>
            </a:extLst>
          </p:cNvPr>
          <p:cNvSpPr txBox="1"/>
          <p:nvPr/>
        </p:nvSpPr>
        <p:spPr>
          <a:xfrm>
            <a:off x="7607814" y="3068055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6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7E50F90-CAB3-489D-AB69-3FA63E2B1885}"/>
              </a:ext>
            </a:extLst>
          </p:cNvPr>
          <p:cNvSpPr txBox="1"/>
          <p:nvPr/>
        </p:nvSpPr>
        <p:spPr>
          <a:xfrm>
            <a:off x="3590525" y="1848330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58D6617-D4A7-4E33-BA0D-62A662FFD04E}"/>
              </a:ext>
            </a:extLst>
          </p:cNvPr>
          <p:cNvSpPr txBox="1"/>
          <p:nvPr/>
        </p:nvSpPr>
        <p:spPr>
          <a:xfrm>
            <a:off x="6526336" y="1292113"/>
            <a:ext cx="30645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19B1665-CCED-456F-90E7-272F9D3C540B}"/>
              </a:ext>
            </a:extLst>
          </p:cNvPr>
          <p:cNvGrpSpPr/>
          <p:nvPr/>
        </p:nvGrpSpPr>
        <p:grpSpPr>
          <a:xfrm>
            <a:off x="1483769" y="2063570"/>
            <a:ext cx="1416443" cy="712711"/>
            <a:chOff x="395535" y="3722056"/>
            <a:chExt cx="1519240" cy="95028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D0AB2E9-5C13-440B-AE15-0F34DEE6DCEF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Proses </a:t>
              </a:r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Bisnis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86AB84-30B3-48B5-8EA1-411BEEFEC79A}"/>
                </a:ext>
              </a:extLst>
            </p:cNvPr>
            <p:cNvSpPr txBox="1"/>
            <p:nvPr/>
          </p:nvSpPr>
          <p:spPr>
            <a:xfrm>
              <a:off x="395537" y="3995229"/>
              <a:ext cx="1519238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Lebih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menggambarkan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sinergitas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kinerja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seluruh</a:t>
              </a:r>
              <a:r>
                <a:rPr lang="en-ID" sz="900" dirty="0">
                  <a:solidFill>
                    <a:schemeClr val="bg1"/>
                  </a:solidFill>
                </a:rPr>
                <a:t> unit </a:t>
              </a:r>
              <a:r>
                <a:rPr lang="en-ID" sz="900" dirty="0" err="1">
                  <a:solidFill>
                    <a:schemeClr val="bg1"/>
                  </a:solidFill>
                </a:rPr>
                <a:t>kerja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E6AD4E0-8D0D-4778-BAA9-26994D95DF7B}"/>
              </a:ext>
            </a:extLst>
          </p:cNvPr>
          <p:cNvGrpSpPr/>
          <p:nvPr/>
        </p:nvGrpSpPr>
        <p:grpSpPr>
          <a:xfrm>
            <a:off x="4015729" y="1594089"/>
            <a:ext cx="1416443" cy="712712"/>
            <a:chOff x="395535" y="3722056"/>
            <a:chExt cx="1519240" cy="95028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A38762-0FAF-4122-99D6-D07365208D2D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Rencana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Kerja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RB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C90E37F-BF40-43E9-839E-596A785616C3}"/>
                </a:ext>
              </a:extLst>
            </p:cNvPr>
            <p:cNvSpPr txBox="1"/>
            <p:nvPr/>
          </p:nvSpPr>
          <p:spPr>
            <a:xfrm>
              <a:off x="395537" y="3995231"/>
              <a:ext cx="151923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 err="1">
                  <a:solidFill>
                    <a:schemeClr val="bg1"/>
                  </a:solidFill>
                  <a:cs typeface="Arial" pitchFamily="34" charset="0"/>
                </a:rPr>
                <a:t>Lebih</a:t>
              </a:r>
              <a:r>
                <a:rPr lang="en-US" altLang="ko-KR" sz="9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menggambarkan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karakter</a:t>
              </a:r>
              <a:r>
                <a:rPr lang="en-US" sz="900" dirty="0">
                  <a:solidFill>
                    <a:schemeClr val="bg1"/>
                  </a:solidFill>
                </a:rPr>
                <a:t> masing-masing unit </a:t>
              </a:r>
              <a:r>
                <a:rPr lang="en-US" sz="900" dirty="0" err="1">
                  <a:solidFill>
                    <a:schemeClr val="bg1"/>
                  </a:solidFill>
                </a:rPr>
                <a:t>kerja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0345B9B-4671-469A-9C02-1BF0381F5C82}"/>
              </a:ext>
            </a:extLst>
          </p:cNvPr>
          <p:cNvGrpSpPr/>
          <p:nvPr/>
        </p:nvGrpSpPr>
        <p:grpSpPr>
          <a:xfrm>
            <a:off x="6849543" y="928055"/>
            <a:ext cx="1476059" cy="860700"/>
            <a:chOff x="395535" y="3722055"/>
            <a:chExt cx="1651039" cy="114759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37E680E-7A68-49FF-93D2-FB45B1725BA4}"/>
                </a:ext>
              </a:extLst>
            </p:cNvPr>
            <p:cNvSpPr txBox="1"/>
            <p:nvPr/>
          </p:nvSpPr>
          <p:spPr>
            <a:xfrm>
              <a:off x="395535" y="3722055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Peran ITJEN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1D8191F-9878-4B91-AAAD-B83968673A0A}"/>
                </a:ext>
              </a:extLst>
            </p:cNvPr>
            <p:cNvSpPr txBox="1"/>
            <p:nvPr/>
          </p:nvSpPr>
          <p:spPr>
            <a:xfrm>
              <a:off x="395536" y="4007880"/>
              <a:ext cx="16510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Mengawal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pelaksanaan</a:t>
              </a:r>
              <a:r>
                <a:rPr lang="en-ID" sz="900" dirty="0">
                  <a:solidFill>
                    <a:schemeClr val="bg1"/>
                  </a:solidFill>
                </a:rPr>
                <a:t> RB </a:t>
              </a:r>
              <a:r>
                <a:rPr lang="en-ID" sz="900" dirty="0" err="1">
                  <a:solidFill>
                    <a:schemeClr val="bg1"/>
                  </a:solidFill>
                </a:rPr>
                <a:t>dari</a:t>
              </a:r>
              <a:r>
                <a:rPr lang="en-ID" sz="900" dirty="0">
                  <a:solidFill>
                    <a:schemeClr val="bg1"/>
                  </a:solidFill>
                </a:rPr>
                <a:t> level Kementerian </a:t>
              </a:r>
              <a:r>
                <a:rPr lang="en-ID" sz="900" dirty="0" err="1">
                  <a:solidFill>
                    <a:schemeClr val="bg1"/>
                  </a:solidFill>
                </a:rPr>
                <a:t>hingga</a:t>
              </a:r>
              <a:r>
                <a:rPr lang="en-ID" sz="900" dirty="0">
                  <a:solidFill>
                    <a:schemeClr val="bg1"/>
                  </a:solidFill>
                </a:rPr>
                <a:t> level unit </a:t>
              </a:r>
              <a:r>
                <a:rPr lang="en-ID" sz="900" dirty="0" err="1">
                  <a:solidFill>
                    <a:schemeClr val="bg1"/>
                  </a:solidFill>
                </a:rPr>
                <a:t>kerja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secara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berkala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ECE8D8E-B0C1-45DC-BCD8-2F51E9DA858B}"/>
              </a:ext>
            </a:extLst>
          </p:cNvPr>
          <p:cNvGrpSpPr/>
          <p:nvPr/>
        </p:nvGrpSpPr>
        <p:grpSpPr>
          <a:xfrm>
            <a:off x="3168039" y="4093238"/>
            <a:ext cx="1416443" cy="574213"/>
            <a:chOff x="395535" y="3722056"/>
            <a:chExt cx="1519240" cy="76561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E999EF2-F288-4F5D-B707-8EBF635A3FE2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Sumber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Daya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Manusia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B3A82F3-E1B6-4B07-ABFD-EA0FA4CAE329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>
                  <a:solidFill>
                    <a:schemeClr val="bg1"/>
                  </a:solidFill>
                </a:rPr>
                <a:t>Pola </a:t>
              </a:r>
              <a:r>
                <a:rPr lang="en-ID" sz="900" dirty="0" err="1">
                  <a:solidFill>
                    <a:schemeClr val="bg1"/>
                  </a:solidFill>
                </a:rPr>
                <a:t>pengembangan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lebih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terintegrasi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209531C-FF7B-4F38-A005-061D2660756A}"/>
              </a:ext>
            </a:extLst>
          </p:cNvPr>
          <p:cNvGrpSpPr/>
          <p:nvPr/>
        </p:nvGrpSpPr>
        <p:grpSpPr>
          <a:xfrm>
            <a:off x="5685338" y="3567743"/>
            <a:ext cx="1416443" cy="1058962"/>
            <a:chOff x="395535" y="3629723"/>
            <a:chExt cx="1519240" cy="1411948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2732823-5FF4-4C50-914C-71D402ABC336}"/>
                </a:ext>
              </a:extLst>
            </p:cNvPr>
            <p:cNvSpPr txBox="1"/>
            <p:nvPr/>
          </p:nvSpPr>
          <p:spPr>
            <a:xfrm>
              <a:off x="395535" y="3629723"/>
              <a:ext cx="1519239" cy="4924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Kegiatan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Penguatan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RB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C95695F-025D-407F-A1AB-25655A4DA294}"/>
                </a:ext>
              </a:extLst>
            </p:cNvPr>
            <p:cNvSpPr txBox="1"/>
            <p:nvPr/>
          </p:nvSpPr>
          <p:spPr>
            <a:xfrm>
              <a:off x="395537" y="3995231"/>
              <a:ext cx="151923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900" dirty="0" err="1">
                  <a:solidFill>
                    <a:schemeClr val="bg1"/>
                  </a:solidFill>
                </a:rPr>
                <a:t>Saling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terkait</a:t>
              </a:r>
              <a:r>
                <a:rPr lang="en-ID" sz="900" dirty="0">
                  <a:solidFill>
                    <a:schemeClr val="bg1"/>
                  </a:solidFill>
                </a:rPr>
                <a:t> dan </a:t>
              </a:r>
              <a:r>
                <a:rPr lang="en-ID" sz="900" dirty="0" err="1">
                  <a:solidFill>
                    <a:schemeClr val="bg1"/>
                  </a:solidFill>
                </a:rPr>
                <a:t>berkesinambungan</a:t>
              </a:r>
              <a:r>
                <a:rPr lang="en-ID" sz="900" dirty="0">
                  <a:solidFill>
                    <a:schemeClr val="bg1"/>
                  </a:solidFill>
                </a:rPr>
                <a:t> </a:t>
              </a:r>
              <a:r>
                <a:rPr lang="en-ID" sz="900" dirty="0" err="1">
                  <a:solidFill>
                    <a:schemeClr val="bg1"/>
                  </a:solidFill>
                </a:rPr>
                <a:t>antara</a:t>
              </a:r>
              <a:r>
                <a:rPr lang="en-ID" sz="900" dirty="0">
                  <a:solidFill>
                    <a:schemeClr val="bg1"/>
                  </a:solidFill>
                </a:rPr>
                <a:t> level Kementerian </a:t>
              </a:r>
              <a:r>
                <a:rPr lang="en-ID" sz="900" dirty="0" err="1">
                  <a:solidFill>
                    <a:schemeClr val="bg1"/>
                  </a:solidFill>
                </a:rPr>
                <a:t>hingga</a:t>
              </a:r>
              <a:r>
                <a:rPr lang="en-ID" sz="900" dirty="0">
                  <a:solidFill>
                    <a:schemeClr val="bg1"/>
                  </a:solidFill>
                </a:rPr>
                <a:t> level unit </a:t>
              </a:r>
              <a:r>
                <a:rPr lang="en-ID" sz="900" dirty="0" err="1">
                  <a:solidFill>
                    <a:schemeClr val="bg1"/>
                  </a:solidFill>
                </a:rPr>
                <a:t>kerja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69ED108-DAAB-4ACA-AF09-B52987D5CCA7}"/>
              </a:ext>
            </a:extLst>
          </p:cNvPr>
          <p:cNvGrpSpPr/>
          <p:nvPr/>
        </p:nvGrpSpPr>
        <p:grpSpPr>
          <a:xfrm>
            <a:off x="7160503" y="3505997"/>
            <a:ext cx="1416443" cy="712711"/>
            <a:chOff x="395535" y="3722056"/>
            <a:chExt cx="1519240" cy="95028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744A7E-0F42-43EE-8330-3D46BE7DE421}"/>
                </a:ext>
              </a:extLst>
            </p:cNvPr>
            <p:cNvSpPr txBox="1"/>
            <p:nvPr/>
          </p:nvSpPr>
          <p:spPr>
            <a:xfrm>
              <a:off x="395535" y="3722056"/>
              <a:ext cx="1519239" cy="307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900" b="1" dirty="0" err="1">
                  <a:solidFill>
                    <a:schemeClr val="bg1"/>
                  </a:solidFill>
                  <a:cs typeface="Arial" pitchFamily="34" charset="0"/>
                </a:rPr>
                <a:t>Stranas</a:t>
              </a:r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 PK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F612536-F2CF-4E41-A52B-FB613C41A691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chemeClr val="bg1"/>
                  </a:solidFill>
                </a:rPr>
                <a:t>Meningkatkan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peran</a:t>
              </a:r>
              <a:r>
                <a:rPr lang="en-US" sz="900" dirty="0">
                  <a:solidFill>
                    <a:schemeClr val="bg1"/>
                  </a:solidFill>
                </a:rPr>
                <a:t> dan </a:t>
              </a:r>
              <a:r>
                <a:rPr lang="en-US" sz="900" dirty="0" err="1">
                  <a:solidFill>
                    <a:schemeClr val="bg1"/>
                  </a:solidFill>
                </a:rPr>
                <a:t>aksi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konkrit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seluruh</a:t>
              </a:r>
              <a:r>
                <a:rPr lang="en-US" sz="900" dirty="0">
                  <a:solidFill>
                    <a:schemeClr val="bg1"/>
                  </a:solidFill>
                </a:rPr>
                <a:t> unit </a:t>
              </a:r>
              <a:r>
                <a:rPr lang="en-US" sz="900" dirty="0" err="1">
                  <a:solidFill>
                    <a:schemeClr val="bg1"/>
                  </a:solidFill>
                </a:rPr>
                <a:t>kerja</a:t>
              </a:r>
              <a:endParaRPr lang="en-US" altLang="ko-KR" sz="9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9" name="Rectangle 16">
            <a:extLst>
              <a:ext uri="{FF2B5EF4-FFF2-40B4-BE49-F238E27FC236}">
                <a16:creationId xmlns:a16="http://schemas.microsoft.com/office/drawing/2014/main" id="{6A3406FD-9EDA-4927-AB0C-75D730304539}"/>
              </a:ext>
            </a:extLst>
          </p:cNvPr>
          <p:cNvSpPr/>
          <p:nvPr/>
        </p:nvSpPr>
        <p:spPr>
          <a:xfrm rot="2700000">
            <a:off x="2593008" y="3326280"/>
            <a:ext cx="199440" cy="35755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0" name="Rectangle 9">
            <a:extLst>
              <a:ext uri="{FF2B5EF4-FFF2-40B4-BE49-F238E27FC236}">
                <a16:creationId xmlns:a16="http://schemas.microsoft.com/office/drawing/2014/main" id="{1E25C21C-F492-443E-8F4F-E8AF348D1C58}"/>
              </a:ext>
            </a:extLst>
          </p:cNvPr>
          <p:cNvSpPr/>
          <p:nvPr/>
        </p:nvSpPr>
        <p:spPr>
          <a:xfrm>
            <a:off x="1313368" y="3396009"/>
            <a:ext cx="247097" cy="2313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1" name="Rectangle 9">
            <a:extLst>
              <a:ext uri="{FF2B5EF4-FFF2-40B4-BE49-F238E27FC236}">
                <a16:creationId xmlns:a16="http://schemas.microsoft.com/office/drawing/2014/main" id="{0853EA5F-E4AE-4C53-9418-E4248E1EBAD6}"/>
              </a:ext>
            </a:extLst>
          </p:cNvPr>
          <p:cNvSpPr/>
          <p:nvPr/>
        </p:nvSpPr>
        <p:spPr>
          <a:xfrm>
            <a:off x="7599288" y="2210791"/>
            <a:ext cx="278837" cy="278384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2" name="Rectangle 36">
            <a:extLst>
              <a:ext uri="{FF2B5EF4-FFF2-40B4-BE49-F238E27FC236}">
                <a16:creationId xmlns:a16="http://schemas.microsoft.com/office/drawing/2014/main" id="{25CCD89F-270E-47A2-87A1-887627A4C823}"/>
              </a:ext>
            </a:extLst>
          </p:cNvPr>
          <p:cNvSpPr/>
          <p:nvPr/>
        </p:nvSpPr>
        <p:spPr>
          <a:xfrm>
            <a:off x="3799408" y="2796555"/>
            <a:ext cx="292028" cy="24411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3" name="Round Same Side Corner Rectangle 36">
            <a:extLst>
              <a:ext uri="{FF2B5EF4-FFF2-40B4-BE49-F238E27FC236}">
                <a16:creationId xmlns:a16="http://schemas.microsoft.com/office/drawing/2014/main" id="{6196102B-5105-4DBD-B4E6-3C9273973D03}"/>
              </a:ext>
            </a:extLst>
          </p:cNvPr>
          <p:cNvSpPr>
            <a:spLocks noChangeAspect="1"/>
          </p:cNvSpPr>
          <p:nvPr/>
        </p:nvSpPr>
        <p:spPr>
          <a:xfrm>
            <a:off x="6332629" y="2229112"/>
            <a:ext cx="297000" cy="234813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4" name="Oval 21">
            <a:extLst>
              <a:ext uri="{FF2B5EF4-FFF2-40B4-BE49-F238E27FC236}">
                <a16:creationId xmlns:a16="http://schemas.microsoft.com/office/drawing/2014/main" id="{4AABE6D7-0B2F-4324-BB18-57FCC4839DA7}"/>
              </a:ext>
            </a:extLst>
          </p:cNvPr>
          <p:cNvSpPr>
            <a:spLocks noChangeAspect="1"/>
          </p:cNvSpPr>
          <p:nvPr/>
        </p:nvSpPr>
        <p:spPr>
          <a:xfrm>
            <a:off x="5064729" y="2782378"/>
            <a:ext cx="286429" cy="28882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chemeClr val="bg1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30CF734-B385-4FF9-90FF-CC9D1AADFD90}"/>
              </a:ext>
            </a:extLst>
          </p:cNvPr>
          <p:cNvSpPr txBox="1"/>
          <p:nvPr/>
        </p:nvSpPr>
        <p:spPr>
          <a:xfrm>
            <a:off x="49378" y="756066"/>
            <a:ext cx="54059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Berdasarkan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Rekomendasi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Kementerian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Pendayagunaan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Aparatur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Negara dan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Reformasi</a:t>
            </a:r>
            <a:r>
              <a:rPr lang="en-US" altLang="ko-KR" sz="9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900" i="1" dirty="0" err="1">
                <a:solidFill>
                  <a:schemeClr val="bg1"/>
                </a:solidFill>
                <a:cs typeface="Arial" pitchFamily="34" charset="0"/>
              </a:rPr>
              <a:t>Birokrasi</a:t>
            </a:r>
            <a:endParaRPr lang="en-US" altLang="ko-KR" sz="900" i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87724"/>
      </p:ext>
    </p:extLst>
  </p:cSld>
  <p:clrMapOvr>
    <a:masterClrMapping/>
  </p:clrMapOvr>
</p:sld>
</file>

<file path=ppt/theme/theme1.xml><?xml version="1.0" encoding="utf-8"?>
<a:theme xmlns:a="http://schemas.openxmlformats.org/drawingml/2006/main" name="2_PMK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2312</Words>
  <Application>Microsoft Office PowerPoint</Application>
  <PresentationFormat>On-screen Show (16:9)</PresentationFormat>
  <Paragraphs>363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Black</vt:lpstr>
      <vt:lpstr>Arial Rounded MT Bold</vt:lpstr>
      <vt:lpstr>Bebas Neue</vt:lpstr>
      <vt:lpstr>Bookman Old Style</vt:lpstr>
      <vt:lpstr>Calibri</vt:lpstr>
      <vt:lpstr>Calibri Light</vt:lpstr>
      <vt:lpstr>Century Gothic</vt:lpstr>
      <vt:lpstr>Gill Sans MT</vt:lpstr>
      <vt:lpstr>Lato Light</vt:lpstr>
      <vt:lpstr>Times New Roman</vt:lpstr>
      <vt:lpstr>Tw Cen MT</vt:lpstr>
      <vt:lpstr>2_PMK2020</vt:lpstr>
      <vt:lpstr>Tantangan &amp; Peluang Implementasi Reformasi Birokrasi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HASIL SURVEY INTEGRITAS JABATAN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Presentation Template</dc:title>
  <dc:creator>Bagian FRB</dc:creator>
  <cp:lastModifiedBy>kemendagri 91</cp:lastModifiedBy>
  <cp:revision>250</cp:revision>
  <cp:lastPrinted>2021-03-12T09:03:36Z</cp:lastPrinted>
  <dcterms:modified xsi:type="dcterms:W3CDTF">2021-05-28T09:10:08Z</dcterms:modified>
</cp:coreProperties>
</file>